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5" r:id="rId2"/>
    <p:sldId id="264" r:id="rId3"/>
    <p:sldId id="328" r:id="rId4"/>
    <p:sldId id="259" r:id="rId5"/>
    <p:sldId id="332" r:id="rId6"/>
    <p:sldId id="299" r:id="rId7"/>
    <p:sldId id="339" r:id="rId8"/>
    <p:sldId id="338" r:id="rId9"/>
    <p:sldId id="337" r:id="rId10"/>
    <p:sldId id="278" r:id="rId11"/>
    <p:sldId id="330" r:id="rId12"/>
    <p:sldId id="262" r:id="rId13"/>
    <p:sldId id="347" r:id="rId14"/>
    <p:sldId id="346" r:id="rId15"/>
    <p:sldId id="341" r:id="rId16"/>
    <p:sldId id="343" r:id="rId17"/>
    <p:sldId id="344" r:id="rId18"/>
    <p:sldId id="318" r:id="rId19"/>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F1836"/>
    <a:srgbClr val="F79600"/>
    <a:srgbClr val="D9D9D9"/>
    <a:srgbClr val="DCDEE0"/>
    <a:srgbClr val="FDFDFD"/>
    <a:srgbClr val="39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autoAdjust="0"/>
  </p:normalViewPr>
  <p:slideViewPr>
    <p:cSldViewPr>
      <p:cViewPr varScale="1">
        <p:scale>
          <a:sx n="91" d="100"/>
          <a:sy n="91" d="100"/>
        </p:scale>
        <p:origin x="696"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2020/10/13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2020/10/13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108120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8127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408077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194411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226912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369389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50732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313832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27958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68885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158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31564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5593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8503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3" name="图片 2">
            <a:extLst>
              <a:ext uri="{FF2B5EF4-FFF2-40B4-BE49-F238E27FC236}">
                <a16:creationId xmlns:a16="http://schemas.microsoft.com/office/drawing/2014/main" id="{BD44F476-C449-46E0-8CC5-E2FEE5D35C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410" y="123478"/>
            <a:ext cx="1716038" cy="426009"/>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4887"/>
      </p:ext>
    </p:extLst>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1283"/>
      </p:ext>
    </p:extLst>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0" b="-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2020/10/13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5BDCA7-CDE3-427C-8008-90B1C003AB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059582"/>
            <a:ext cx="1285089" cy="1440160"/>
          </a:xfrm>
          <a:prstGeom prst="rect">
            <a:avLst/>
          </a:prstGeom>
        </p:spPr>
      </p:pic>
      <p:sp>
        <p:nvSpPr>
          <p:cNvPr id="7" name="文本框 5">
            <a:extLst>
              <a:ext uri="{FF2B5EF4-FFF2-40B4-BE49-F238E27FC236}">
                <a16:creationId xmlns:a16="http://schemas.microsoft.com/office/drawing/2014/main" id="{118919A3-2D84-4368-8C8F-9BCDC4873A24}"/>
              </a:ext>
            </a:extLst>
          </p:cNvPr>
          <p:cNvSpPr txBox="1"/>
          <p:nvPr/>
        </p:nvSpPr>
        <p:spPr>
          <a:xfrm>
            <a:off x="1635445" y="3475916"/>
            <a:ext cx="6172199" cy="338554"/>
          </a:xfrm>
          <a:prstGeom prst="rect">
            <a:avLst/>
          </a:prstGeom>
          <a:noFill/>
          <a:ln w="9525">
            <a:noFill/>
          </a:ln>
        </p:spPr>
        <p:txBody>
          <a:bodyPr wrap="square" anchor="t">
            <a:spAutoFit/>
          </a:bodyPr>
          <a:lstStyle/>
          <a:p>
            <a:pPr algn="ctr"/>
            <a:r>
              <a:rPr lang="en-US" altLang="zh-CN" sz="1600" b="1" dirty="0">
                <a:latin typeface="微软雅黑" panose="020B0503020204020204" pitchFamily="34" charset="-122"/>
                <a:ea typeface="微软雅黑" panose="020B0503020204020204" pitchFamily="34" charset="-122"/>
                <a:cs typeface="Microsoft YaHei" charset="-122"/>
              </a:rPr>
              <a:t>Technology Leader of Lithium Titanate Batteries</a:t>
            </a:r>
            <a:endParaRPr lang="zh-CN" altLang="en-US" sz="1600" b="1" dirty="0">
              <a:latin typeface="微软雅黑" panose="020B0503020204020204" pitchFamily="34" charset="-122"/>
              <a:ea typeface="微软雅黑" panose="020B0503020204020204" pitchFamily="34" charset="-122"/>
              <a:cs typeface="Microsoft YaHei" charset="-122"/>
            </a:endParaRPr>
          </a:p>
        </p:txBody>
      </p:sp>
    </p:spTree>
    <p:extLst>
      <p:ext uri="{BB962C8B-B14F-4D97-AF65-F5344CB8AC3E}">
        <p14:creationId xmlns:p14="http://schemas.microsoft.com/office/powerpoint/2010/main" val="2646251764"/>
      </p:ext>
    </p:extLst>
  </p:cSld>
  <p:clrMapOvr>
    <a:masterClrMapping/>
  </p:clrMapOvr>
  <p:transition spd="slow" advTm="0">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内容占位符 1">
            <a:extLst>
              <a:ext uri="{FF2B5EF4-FFF2-40B4-BE49-F238E27FC236}">
                <a16:creationId xmlns:a16="http://schemas.microsoft.com/office/drawing/2014/main" id="{1E37B8D1-6754-4527-89BA-DCAE25FE43F9}"/>
              </a:ext>
            </a:extLst>
          </p:cNvPr>
          <p:cNvSpPr txBox="1">
            <a:spLocks/>
          </p:cNvSpPr>
          <p:nvPr/>
        </p:nvSpPr>
        <p:spPr>
          <a:xfrm>
            <a:off x="683568" y="-20538"/>
            <a:ext cx="8214030" cy="10259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zh-CN" altLang="en-US" sz="2000" b="1" dirty="0">
              <a:solidFill>
                <a:srgbClr val="005DA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内容占位符 1">
            <a:extLst>
              <a:ext uri="{FF2B5EF4-FFF2-40B4-BE49-F238E27FC236}">
                <a16:creationId xmlns:a16="http://schemas.microsoft.com/office/drawing/2014/main" id="{C2F722E6-CB05-484C-8936-55B86C5FFC8D}"/>
              </a:ext>
            </a:extLst>
          </p:cNvPr>
          <p:cNvSpPr txBox="1">
            <a:spLocks/>
          </p:cNvSpPr>
          <p:nvPr/>
        </p:nvSpPr>
        <p:spPr>
          <a:xfrm>
            <a:off x="716939" y="-60434"/>
            <a:ext cx="8214030" cy="9912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zh-CN" sz="2000" b="1" dirty="0">
                <a:solidFill>
                  <a:srgbClr val="005DA2"/>
                </a:solidFill>
                <a:ea typeface="微软雅黑" panose="020B0503020204020204" pitchFamily="34" charset="-122"/>
                <a:cs typeface="Times New Roman" panose="02020603050405020304" pitchFamily="18" charset="0"/>
              </a:rPr>
              <a:t>Extra-long circle life</a:t>
            </a:r>
          </a:p>
          <a:p>
            <a:pPr marL="0" indent="0">
              <a:buNone/>
            </a:pPr>
            <a:r>
              <a:rPr kumimoji="1" lang="en-US" altLang="zh-CN" sz="2000" b="1" dirty="0">
                <a:solidFill>
                  <a:srgbClr val="005DA2"/>
                </a:solidFill>
                <a:ea typeface="微软雅黑" panose="020B0503020204020204" pitchFamily="34" charset="-122"/>
                <a:cs typeface="Times New Roman" panose="02020603050405020304" pitchFamily="18" charset="0"/>
              </a:rPr>
              <a:t>Charge and discharge at high rate</a:t>
            </a:r>
          </a:p>
          <a:p>
            <a:pPr marL="0" indent="0">
              <a:lnSpc>
                <a:spcPct val="150000"/>
              </a:lnSpc>
              <a:buNone/>
            </a:pPr>
            <a:endParaRPr kumimoji="1" lang="en-US" altLang="zh-CN" sz="2000" b="1" dirty="0">
              <a:solidFill>
                <a:srgbClr val="005DA2"/>
              </a:solidFill>
              <a:ea typeface="微软雅黑" panose="020B0503020204020204" pitchFamily="34" charset="-122"/>
              <a:cs typeface="Times New Roman" panose="02020603050405020304" pitchFamily="18" charset="0"/>
            </a:endParaRPr>
          </a:p>
        </p:txBody>
      </p:sp>
      <p:sp>
        <p:nvSpPr>
          <p:cNvPr id="15" name="标题 1">
            <a:extLst>
              <a:ext uri="{FF2B5EF4-FFF2-40B4-BE49-F238E27FC236}">
                <a16:creationId xmlns:a16="http://schemas.microsoft.com/office/drawing/2014/main" id="{CE12A26C-BC40-453D-BC1C-BFED170CB6F0}"/>
              </a:ext>
            </a:extLst>
          </p:cNvPr>
          <p:cNvSpPr txBox="1">
            <a:spLocks/>
          </p:cNvSpPr>
          <p:nvPr/>
        </p:nvSpPr>
        <p:spPr>
          <a:xfrm>
            <a:off x="1041745" y="2303033"/>
            <a:ext cx="3082854" cy="26333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Cycle life test at 25</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room temperature</a:t>
            </a:r>
            <a:endParaRPr lang="zh-CN" altLang="en-US" sz="1000" b="1" dirty="0">
              <a:solidFill>
                <a:schemeClr val="accent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037BE3B5-C87B-4AA6-B0B2-D86C14647461}"/>
              </a:ext>
            </a:extLst>
          </p:cNvPr>
          <p:cNvSpPr/>
          <p:nvPr/>
        </p:nvSpPr>
        <p:spPr>
          <a:xfrm>
            <a:off x="767085" y="2643758"/>
            <a:ext cx="7261299" cy="553998"/>
          </a:xfrm>
          <a:prstGeom prst="rect">
            <a:avLst/>
          </a:prstGeom>
        </p:spPr>
        <p:txBody>
          <a:bodyPr wrap="square">
            <a:spAutoFit/>
          </a:bodyPr>
          <a:lstStyle/>
          <a:p>
            <a:r>
              <a:rPr lang="en-US" altLang="zh-CN" sz="1000" b="1" dirty="0">
                <a:solidFill>
                  <a:schemeClr val="accent1"/>
                </a:solidFill>
                <a:latin typeface="Times New Roman" pitchFamily="18" charset="0"/>
                <a:ea typeface="黑体" panose="02010609060101010101" pitchFamily="49" charset="-122"/>
                <a:cs typeface="Times New Roman" pitchFamily="18" charset="0"/>
              </a:rPr>
              <a:t>Mass production battery 10C</a:t>
            </a:r>
            <a:r>
              <a:rPr lang="zh-CN" altLang="en-US" sz="1000" b="1" dirty="0">
                <a:solidFill>
                  <a:schemeClr val="accent1"/>
                </a:solidFill>
                <a:latin typeface="Times New Roman" pitchFamily="18" charset="0"/>
                <a:ea typeface="黑体" panose="02010609060101010101" pitchFamily="49" charset="-122"/>
                <a:cs typeface="Times New Roman" pitchFamily="18" charset="0"/>
              </a:rPr>
              <a:t> </a:t>
            </a:r>
            <a:r>
              <a:rPr lang="en-US" altLang="zh-CN" sz="1000" b="1" dirty="0">
                <a:solidFill>
                  <a:schemeClr val="accent1"/>
                </a:solidFill>
                <a:latin typeface="Times New Roman" pitchFamily="18" charset="0"/>
                <a:ea typeface="黑体" panose="02010609060101010101" pitchFamily="49" charset="-122"/>
                <a:cs typeface="Times New Roman" pitchFamily="18" charset="0"/>
              </a:rPr>
              <a:t>charge and 5C discharge test, over 35,000 cycle life and still testing, capacity is maintained over 85%.</a:t>
            </a:r>
          </a:p>
          <a:p>
            <a:r>
              <a:rPr lang="en-US" altLang="zh-CN" sz="1000" b="1" dirty="0">
                <a:solidFill>
                  <a:schemeClr val="accent1"/>
                </a:solidFill>
                <a:latin typeface="Times New Roman" pitchFamily="18" charset="0"/>
                <a:ea typeface="黑体" panose="02010609060101010101" pitchFamily="49" charset="-122"/>
                <a:cs typeface="Times New Roman" pitchFamily="18" charset="0"/>
              </a:rPr>
              <a:t>Mass production battery is stored at 25</a:t>
            </a:r>
            <a:r>
              <a:rPr lang="zh-CN" altLang="en-US" sz="1000" b="1" dirty="0">
                <a:solidFill>
                  <a:schemeClr val="accent1"/>
                </a:solidFill>
                <a:latin typeface="Times New Roman" pitchFamily="18" charset="0"/>
                <a:ea typeface="黑体" panose="02010609060101010101" pitchFamily="49" charset="-122"/>
                <a:cs typeface="Times New Roman" pitchFamily="18" charset="0"/>
              </a:rPr>
              <a:t>℃ </a:t>
            </a:r>
            <a:r>
              <a:rPr lang="en-US" altLang="zh-CN" sz="1000" b="1" dirty="0">
                <a:solidFill>
                  <a:schemeClr val="accent1"/>
                </a:solidFill>
                <a:latin typeface="Times New Roman" pitchFamily="18" charset="0"/>
                <a:ea typeface="黑体" panose="02010609060101010101" pitchFamily="49" charset="-122"/>
                <a:cs typeface="Times New Roman" pitchFamily="18" charset="0"/>
              </a:rPr>
              <a:t>for more than 2 years</a:t>
            </a:r>
            <a:r>
              <a:rPr lang="zh-CN" altLang="en-US" sz="1000" b="1" dirty="0">
                <a:solidFill>
                  <a:schemeClr val="accent1"/>
                </a:solidFill>
                <a:latin typeface="Times New Roman" pitchFamily="18" charset="0"/>
                <a:ea typeface="黑体" panose="02010609060101010101" pitchFamily="49" charset="-122"/>
                <a:cs typeface="Times New Roman" pitchFamily="18" charset="0"/>
              </a:rPr>
              <a:t>，</a:t>
            </a:r>
            <a:r>
              <a:rPr lang="en-US" altLang="zh-CN" sz="1000" b="1" dirty="0">
                <a:solidFill>
                  <a:schemeClr val="accent1"/>
                </a:solidFill>
                <a:latin typeface="Times New Roman" pitchFamily="18" charset="0"/>
                <a:ea typeface="黑体" panose="02010609060101010101" pitchFamily="49" charset="-122"/>
                <a:cs typeface="Times New Roman" pitchFamily="18" charset="0"/>
              </a:rPr>
              <a:t> the voltage and capacity attenuation</a:t>
            </a:r>
            <a:r>
              <a:rPr lang="zh-CN" altLang="en-US" sz="1000" b="1" dirty="0">
                <a:solidFill>
                  <a:schemeClr val="accent1"/>
                </a:solidFill>
                <a:latin typeface="Times New Roman" pitchFamily="18" charset="0"/>
                <a:ea typeface="黑体" panose="02010609060101010101" pitchFamily="49" charset="-122"/>
                <a:cs typeface="Times New Roman" pitchFamily="18" charset="0"/>
              </a:rPr>
              <a:t> </a:t>
            </a:r>
            <a:r>
              <a:rPr lang="en-US" altLang="zh-CN" sz="1000" b="1" dirty="0">
                <a:solidFill>
                  <a:schemeClr val="accent1"/>
                </a:solidFill>
                <a:latin typeface="Times New Roman" pitchFamily="18" charset="0"/>
                <a:ea typeface="黑体" panose="02010609060101010101" pitchFamily="49" charset="-122"/>
                <a:cs typeface="Times New Roman" pitchFamily="18" charset="0"/>
              </a:rPr>
              <a:t>is less than 1% per year.</a:t>
            </a:r>
            <a:endParaRPr lang="zh-CN" altLang="en-US" sz="1000" b="1" dirty="0">
              <a:solidFill>
                <a:schemeClr val="accent1"/>
              </a:solidFill>
              <a:latin typeface="Times New Roman" pitchFamily="18" charset="0"/>
              <a:ea typeface="黑体" panose="02010609060101010101" pitchFamily="49" charset="-122"/>
              <a:cs typeface="Times New Roman" pitchFamily="18" charset="0"/>
            </a:endParaRPr>
          </a:p>
          <a:p>
            <a:endParaRPr lang="en-US" altLang="zh-CN" sz="1000" dirty="0">
              <a:solidFill>
                <a:schemeClr val="accent1"/>
              </a:solidFill>
              <a:latin typeface="Times New Roman" pitchFamily="18" charset="0"/>
              <a:cs typeface="Times New Roman" pitchFamily="18" charset="0"/>
            </a:endParaRPr>
          </a:p>
        </p:txBody>
      </p:sp>
      <p:sp>
        <p:nvSpPr>
          <p:cNvPr id="18" name="矩形 17">
            <a:extLst>
              <a:ext uri="{FF2B5EF4-FFF2-40B4-BE49-F238E27FC236}">
                <a16:creationId xmlns:a16="http://schemas.microsoft.com/office/drawing/2014/main" id="{0514161E-8467-4247-BE3F-69A343F1257D}"/>
              </a:ext>
            </a:extLst>
          </p:cNvPr>
          <p:cNvSpPr/>
          <p:nvPr/>
        </p:nvSpPr>
        <p:spPr>
          <a:xfrm>
            <a:off x="4944961" y="2357641"/>
            <a:ext cx="2520242" cy="246221"/>
          </a:xfrm>
          <a:prstGeom prst="rect">
            <a:avLst/>
          </a:prstGeom>
        </p:spPr>
        <p:txBody>
          <a:bodyPr wrap="none">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Storage life test at 25</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room temperature</a:t>
            </a:r>
            <a:endParaRPr lang="zh-CN" altLang="en-US" sz="1000" b="1" dirty="0"/>
          </a:p>
        </p:txBody>
      </p:sp>
      <p:pic>
        <p:nvPicPr>
          <p:cNvPr id="21" name="Picture 2" descr="D:\Desktop\Graph2.bmp">
            <a:extLst>
              <a:ext uri="{FF2B5EF4-FFF2-40B4-BE49-F238E27FC236}">
                <a16:creationId xmlns:a16="http://schemas.microsoft.com/office/drawing/2014/main" id="{5A12A6E9-6621-4B4E-9B0A-525DBFC82E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780" y="877585"/>
            <a:ext cx="203660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2FA7A44D-FB11-41ED-A4BB-8DA52E49176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634" y="800552"/>
            <a:ext cx="1917076" cy="1466312"/>
          </a:xfrm>
          <a:prstGeom prst="rect">
            <a:avLst/>
          </a:prstGeom>
          <a:noFill/>
          <a:ln>
            <a:noFill/>
          </a:ln>
        </p:spPr>
      </p:pic>
      <p:pic>
        <p:nvPicPr>
          <p:cNvPr id="2" name="图片 1">
            <a:extLst>
              <a:ext uri="{FF2B5EF4-FFF2-40B4-BE49-F238E27FC236}">
                <a16:creationId xmlns:a16="http://schemas.microsoft.com/office/drawing/2014/main" id="{8708DB4C-0BFF-49B8-B438-99DD415AF8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042" y="3060852"/>
            <a:ext cx="2079783" cy="1453100"/>
          </a:xfrm>
          <a:prstGeom prst="rect">
            <a:avLst/>
          </a:prstGeom>
        </p:spPr>
      </p:pic>
      <p:pic>
        <p:nvPicPr>
          <p:cNvPr id="3" name="图片 2">
            <a:extLst>
              <a:ext uri="{FF2B5EF4-FFF2-40B4-BE49-F238E27FC236}">
                <a16:creationId xmlns:a16="http://schemas.microsoft.com/office/drawing/2014/main" id="{008354C5-46D3-47E3-AA47-E838383012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4100" y="3075806"/>
            <a:ext cx="1966252" cy="1438146"/>
          </a:xfrm>
          <a:prstGeom prst="rect">
            <a:avLst/>
          </a:prstGeom>
        </p:spPr>
      </p:pic>
      <p:sp>
        <p:nvSpPr>
          <p:cNvPr id="4" name="文本框 3">
            <a:extLst>
              <a:ext uri="{FF2B5EF4-FFF2-40B4-BE49-F238E27FC236}">
                <a16:creationId xmlns:a16="http://schemas.microsoft.com/office/drawing/2014/main" id="{B13BD51B-4A78-4065-9C8B-20D8489CB3ED}"/>
              </a:ext>
            </a:extLst>
          </p:cNvPr>
          <p:cNvSpPr txBox="1"/>
          <p:nvPr/>
        </p:nvSpPr>
        <p:spPr>
          <a:xfrm>
            <a:off x="2195736" y="4579804"/>
            <a:ext cx="1778089" cy="246221"/>
          </a:xfrm>
          <a:prstGeom prst="rect">
            <a:avLst/>
          </a:prstGeom>
          <a:noFill/>
        </p:spPr>
        <p:txBody>
          <a:bodyPr wrap="square" rtlCol="0">
            <a:spAutoFit/>
          </a:bodyPr>
          <a:lstStyle/>
          <a:p>
            <a:r>
              <a:rPr lang="en-US" altLang="zh-CN" sz="1000" b="1" dirty="0">
                <a:solidFill>
                  <a:schemeClr val="accent1"/>
                </a:solidFill>
                <a:latin typeface="Times New Roman" pitchFamily="18" charset="0"/>
                <a:ea typeface="黑体" panose="02010609060101010101" pitchFamily="49" charset="-122"/>
                <a:cs typeface="Times New Roman" pitchFamily="18" charset="0"/>
              </a:rPr>
              <a:t>Different charging rate test</a:t>
            </a:r>
            <a:endParaRPr lang="zh-CN" altLang="en-US" sz="1000" b="1" dirty="0">
              <a:solidFill>
                <a:schemeClr val="accent1"/>
              </a:solidFill>
              <a:latin typeface="Times New Roman" pitchFamily="18" charset="0"/>
              <a:ea typeface="黑体" panose="02010609060101010101" pitchFamily="49" charset="-122"/>
              <a:cs typeface="Times New Roman" pitchFamily="18" charset="0"/>
            </a:endParaRPr>
          </a:p>
        </p:txBody>
      </p:sp>
      <p:sp>
        <p:nvSpPr>
          <p:cNvPr id="6" name="文本框 8">
            <a:extLst>
              <a:ext uri="{FF2B5EF4-FFF2-40B4-BE49-F238E27FC236}">
                <a16:creationId xmlns:a16="http://schemas.microsoft.com/office/drawing/2014/main" id="{4A485FE7-0AC0-4906-A058-4F84F6788168}"/>
              </a:ext>
            </a:extLst>
          </p:cNvPr>
          <p:cNvSpPr txBox="1"/>
          <p:nvPr/>
        </p:nvSpPr>
        <p:spPr>
          <a:xfrm>
            <a:off x="5141910" y="4589914"/>
            <a:ext cx="1966251" cy="246221"/>
          </a:xfrm>
          <a:prstGeom prst="rect">
            <a:avLst/>
          </a:prstGeom>
          <a:noFill/>
        </p:spPr>
        <p:txBody>
          <a:bodyPr wrap="square" rtlCol="0">
            <a:spAutoFit/>
          </a:bodyPr>
          <a:lstStyle/>
          <a:p>
            <a:r>
              <a:rPr lang="en-US" altLang="zh-CN" sz="1000" b="1" dirty="0">
                <a:solidFill>
                  <a:schemeClr val="accent1"/>
                </a:solidFill>
                <a:latin typeface="Times New Roman" pitchFamily="18" charset="0"/>
                <a:ea typeface="黑体" panose="02010609060101010101" pitchFamily="49" charset="-122"/>
                <a:cs typeface="Times New Roman" pitchFamily="18" charset="0"/>
              </a:rPr>
              <a:t>Different discharging rate test</a:t>
            </a:r>
            <a:endParaRPr lang="zh-CN" altLang="en-US" sz="1000" b="1" dirty="0">
              <a:solidFill>
                <a:schemeClr val="accent1"/>
              </a:solidFill>
              <a:latin typeface="Times New Roman" pitchFamily="18" charset="0"/>
              <a:ea typeface="黑体" panose="02010609060101010101" pitchFamily="49" charset="-122"/>
              <a:cs typeface="Times New Roman" pitchFamily="18" charset="0"/>
            </a:endParaRPr>
          </a:p>
        </p:txBody>
      </p:sp>
      <p:sp>
        <p:nvSpPr>
          <p:cNvPr id="7" name="文本框 6">
            <a:extLst>
              <a:ext uri="{FF2B5EF4-FFF2-40B4-BE49-F238E27FC236}">
                <a16:creationId xmlns:a16="http://schemas.microsoft.com/office/drawing/2014/main" id="{505639AE-5FC2-4F46-B633-C0B20A7691CE}"/>
              </a:ext>
            </a:extLst>
          </p:cNvPr>
          <p:cNvSpPr txBox="1"/>
          <p:nvPr/>
        </p:nvSpPr>
        <p:spPr>
          <a:xfrm>
            <a:off x="2855370" y="4891877"/>
            <a:ext cx="3789114" cy="276999"/>
          </a:xfrm>
          <a:prstGeom prst="rect">
            <a:avLst/>
          </a:prstGeom>
          <a:noFill/>
        </p:spPr>
        <p:txBody>
          <a:bodyPr wrap="none" rtlCol="0">
            <a:spAutoFit/>
          </a:bodyPr>
          <a:lstStyle/>
          <a:p>
            <a:r>
              <a:rPr lang="en-US" altLang="zh-CN" sz="1200" b="1" dirty="0">
                <a:solidFill>
                  <a:schemeClr val="accent1"/>
                </a:solidFill>
                <a:latin typeface="Times New Roman" pitchFamily="18" charset="0"/>
                <a:ea typeface="黑体" panose="02010609060101010101" pitchFamily="49" charset="-122"/>
                <a:cs typeface="Times New Roman" pitchFamily="18" charset="0"/>
              </a:rPr>
              <a:t>Mass production battery can operate at over 30C rate.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0191754"/>
      </p:ext>
    </p:extLst>
  </p:cSld>
  <p:clrMapOvr>
    <a:masterClrMapping/>
  </p:clrMapOvr>
  <p:transition spd="slow" advTm="0">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03</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092280" y="1635253"/>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796136" y="1635646"/>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444208" y="1635253"/>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4499992" y="1635253"/>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5148064" y="1635253"/>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0" name="文本框 19">
            <a:extLst>
              <a:ext uri="{FF2B5EF4-FFF2-40B4-BE49-F238E27FC236}">
                <a16:creationId xmlns:a16="http://schemas.microsoft.com/office/drawing/2014/main" id="{DDB54502-966D-4AD6-A75A-7529652A530B}"/>
              </a:ext>
            </a:extLst>
          </p:cNvPr>
          <p:cNvSpPr txBox="1"/>
          <p:nvPr/>
        </p:nvSpPr>
        <p:spPr>
          <a:xfrm>
            <a:off x="2784193" y="2786806"/>
            <a:ext cx="6480720" cy="707886"/>
          </a:xfrm>
          <a:prstGeom prst="rect">
            <a:avLst/>
          </a:prstGeom>
          <a:noFill/>
        </p:spPr>
        <p:txBody>
          <a:bodyPr wrap="square" rtlCol="0">
            <a:spAutoFit/>
          </a:bodyPr>
          <a:lstStyle/>
          <a:p>
            <a:pPr algn="ctr"/>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Solutions and Applications</a:t>
            </a:r>
          </a:p>
        </p:txBody>
      </p:sp>
    </p:spTree>
    <p:extLst>
      <p:ext uri="{BB962C8B-B14F-4D97-AF65-F5344CB8AC3E}">
        <p14:creationId xmlns:p14="http://schemas.microsoft.com/office/powerpoint/2010/main" val="1779199343"/>
      </p:ext>
    </p:extLst>
  </p:cSld>
  <p:clrMapOvr>
    <a:masterClrMapping/>
  </p:clrMapOvr>
  <p:transition spd="slow" advTm="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内容占位符 1">
            <a:extLst>
              <a:ext uri="{FF2B5EF4-FFF2-40B4-BE49-F238E27FC236}">
                <a16:creationId xmlns:a16="http://schemas.microsoft.com/office/drawing/2014/main" id="{4FE50CFA-A2E5-4819-89D5-07E0BA14E112}"/>
              </a:ext>
            </a:extLst>
          </p:cNvPr>
          <p:cNvSpPr txBox="1">
            <a:spLocks/>
          </p:cNvSpPr>
          <p:nvPr/>
        </p:nvSpPr>
        <p:spPr>
          <a:xfrm>
            <a:off x="683568" y="226376"/>
            <a:ext cx="4104456" cy="33389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1A75BC"/>
                </a:solidFill>
                <a:latin typeface="微软雅黑" panose="020B0503020204020204" pitchFamily="34" charset="-122"/>
                <a:ea typeface="微软雅黑" panose="020B0503020204020204" pitchFamily="34" charset="-122"/>
                <a:cs typeface="+mn-cs"/>
              </a:defRPr>
            </a:lvl1pPr>
            <a:lvl2pPr marL="444500" indent="0" algn="l" defTabSz="914400" rtl="0" eaLnBrk="1" latinLnBrk="0" hangingPunct="1">
              <a:lnSpc>
                <a:spcPct val="90000"/>
              </a:lnSpc>
              <a:spcBef>
                <a:spcPts val="500"/>
              </a:spcBef>
              <a:buFont typeface="Arial" panose="020B0604020202020204" pitchFamily="34" charset="0"/>
              <a:buNone/>
              <a:defRPr sz="2400" kern="1200">
                <a:solidFill>
                  <a:srgbClr val="00A1E9"/>
                </a:solidFill>
                <a:latin typeface="+mn-lt"/>
                <a:ea typeface="+mn-ea"/>
                <a:cs typeface="+mn-cs"/>
              </a:defRPr>
            </a:lvl2pPr>
            <a:lvl3pPr marL="889000" indent="0" algn="l" defTabSz="914400" rtl="0" eaLnBrk="1" latinLnBrk="0" hangingPunct="1">
              <a:lnSpc>
                <a:spcPct val="90000"/>
              </a:lnSpc>
              <a:spcBef>
                <a:spcPts val="500"/>
              </a:spcBef>
              <a:buFont typeface="Arial" panose="020B0604020202020204" pitchFamily="34" charset="0"/>
              <a:buNone/>
              <a:defRPr sz="2000" kern="1200">
                <a:solidFill>
                  <a:srgbClr val="00A1E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1800" dirty="0">
                <a:solidFill>
                  <a:schemeClr val="accent1"/>
                </a:solidFill>
                <a:latin typeface="Times New Roman" panose="02020603050405020304" pitchFamily="18" charset="0"/>
                <a:cs typeface="Times New Roman" panose="02020603050405020304" pitchFamily="18" charset="0"/>
              </a:rPr>
              <a:t>GCC Solution &amp; Application Scenarios </a:t>
            </a:r>
            <a:endParaRPr lang="zh-CN" altLang="en-US" sz="1800" dirty="0">
              <a:solidFill>
                <a:schemeClr val="accent1"/>
              </a:solidFill>
            </a:endParaRPr>
          </a:p>
          <a:p>
            <a:r>
              <a:rPr kumimoji="1" lang="en-US" altLang="zh-CN" sz="1800" dirty="0">
                <a:solidFill>
                  <a:schemeClr val="accent1"/>
                </a:solidFill>
                <a:latin typeface="Times New Roman" panose="02020603050405020304" pitchFamily="18" charset="0"/>
                <a:cs typeface="Times New Roman" panose="02020603050405020304" pitchFamily="18" charset="0"/>
              </a:rPr>
              <a:t>  </a:t>
            </a:r>
            <a:endParaRPr kumimoji="1" lang="zh-CN" altLang="en-US" sz="1800" dirty="0">
              <a:solidFill>
                <a:schemeClr val="accent1"/>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E514A5B4-A800-4709-9CB1-0C6F5FD4B9F7}"/>
              </a:ext>
            </a:extLst>
          </p:cNvPr>
          <p:cNvSpPr txBox="1"/>
          <p:nvPr/>
        </p:nvSpPr>
        <p:spPr>
          <a:xfrm>
            <a:off x="377789" y="2111950"/>
            <a:ext cx="3834172" cy="1938992"/>
          </a:xfrm>
          <a:prstGeom prst="rect">
            <a:avLst/>
          </a:prstGeom>
          <a:noFill/>
        </p:spPr>
        <p:txBody>
          <a:bodyPr wrap="square" rtlCol="0">
            <a:spAutoFit/>
          </a:bodyPr>
          <a:lstStyle/>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4-20C charging and discharging, finish the charging/discharging in 3-15 minutes</a:t>
            </a: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Life circle of battery PACK exceeds 20000 times</a:t>
            </a: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High security and reliability</a:t>
            </a:r>
            <a:endParaRPr lang="zh-CN" altLang="en-US" sz="1200" b="1" dirty="0">
              <a:solidFill>
                <a:schemeClr val="accent1"/>
              </a:solidFill>
              <a:ea typeface="微软雅黑" panose="020B0503020204020204" pitchFamily="34" charset="-122"/>
            </a:endParaRP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Wide operation temperature range(-40</a:t>
            </a:r>
            <a:r>
              <a:rPr lang="zh-CN" altLang="en-US" sz="1200" b="1" dirty="0">
                <a:solidFill>
                  <a:schemeClr val="accent1"/>
                </a:solidFill>
                <a:ea typeface="微软雅黑" panose="020B0503020204020204" pitchFamily="34" charset="-122"/>
              </a:rPr>
              <a:t>℃ </a:t>
            </a:r>
            <a:r>
              <a:rPr lang="en-US" altLang="zh-CN" sz="1200" b="1" dirty="0">
                <a:solidFill>
                  <a:schemeClr val="accent1"/>
                </a:solidFill>
                <a:ea typeface="微软雅黑" panose="020B0503020204020204" pitchFamily="34" charset="-122"/>
              </a:rPr>
              <a:t>to 55</a:t>
            </a:r>
            <a:r>
              <a:rPr lang="zh-CN" altLang="en-US" sz="1200" b="1" dirty="0">
                <a:solidFill>
                  <a:schemeClr val="accent1"/>
                </a:solidFill>
                <a:ea typeface="微软雅黑" panose="020B0503020204020204" pitchFamily="34" charset="-122"/>
              </a:rPr>
              <a:t>℃）</a:t>
            </a:r>
            <a:endParaRPr lang="en-US" altLang="zh-CN" sz="1200" b="1" dirty="0">
              <a:solidFill>
                <a:schemeClr val="accent1"/>
              </a:solidFill>
              <a:ea typeface="微软雅黑" panose="020B0503020204020204" pitchFamily="34" charset="-122"/>
            </a:endParaRP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Applied in bus, city logistics vehicle, light rail, intelligent rail, and so on</a:t>
            </a:r>
            <a:endParaRPr lang="zh-CN" altLang="en-US" sz="1200" b="1" dirty="0">
              <a:solidFill>
                <a:schemeClr val="accent1"/>
              </a:solidFill>
              <a:ea typeface="微软雅黑" panose="020B0503020204020204" pitchFamily="34" charset="-122"/>
            </a:endParaRPr>
          </a:p>
          <a:p>
            <a:endParaRPr lang="zh-CN" altLang="en-US" sz="1200" b="1" dirty="0">
              <a:solidFill>
                <a:schemeClr val="accent1"/>
              </a:solidFill>
              <a:ea typeface="微软雅黑" panose="020B0503020204020204" pitchFamily="34" charset="-122"/>
            </a:endParaRPr>
          </a:p>
          <a:p>
            <a:endParaRPr lang="zh-CN" altLang="en-US" sz="1200" b="1" dirty="0">
              <a:solidFill>
                <a:schemeClr val="accent1"/>
              </a:solidFill>
              <a:ea typeface="微软雅黑" panose="020B0503020204020204" pitchFamily="34" charset="-122"/>
            </a:endParaRPr>
          </a:p>
          <a:p>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62376AA1-DB17-41B7-8248-1ED4F250FC45}"/>
              </a:ext>
            </a:extLst>
          </p:cNvPr>
          <p:cNvSpPr txBox="1"/>
          <p:nvPr/>
        </p:nvSpPr>
        <p:spPr>
          <a:xfrm>
            <a:off x="2286000" y="872352"/>
            <a:ext cx="4571999" cy="523220"/>
          </a:xfrm>
          <a:prstGeom prst="rect">
            <a:avLst/>
          </a:prstGeom>
          <a:noFill/>
        </p:spPr>
        <p:txBody>
          <a:bodyPr wrap="square" rtlCol="0">
            <a:spAutoFit/>
          </a:bodyPr>
          <a:lstStyle/>
          <a:p>
            <a:pPr algn="ctr"/>
            <a:r>
              <a:rPr kumimoji="1" lang="en-US" altLang="zh-CN" sz="1600" b="1" dirty="0">
                <a:solidFill>
                  <a:schemeClr val="accent1"/>
                </a:solidFill>
                <a:latin typeface="Times New Roman" panose="02020603050405020304" pitchFamily="18" charset="0"/>
                <a:cs typeface="Times New Roman" panose="02020603050405020304" pitchFamily="18" charset="0"/>
              </a:rPr>
              <a:t>Fast Charging Solution &amp; Application Scenarios</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C55EF60D-1181-4F06-9745-17D78CE4A0A5}"/>
              </a:ext>
            </a:extLst>
          </p:cNvPr>
          <p:cNvSpPr/>
          <p:nvPr/>
        </p:nvSpPr>
        <p:spPr>
          <a:xfrm>
            <a:off x="512346" y="3594937"/>
            <a:ext cx="823711" cy="795041"/>
          </a:xfrm>
          <a:prstGeom prst="roundRect">
            <a:avLst/>
          </a:prstGeom>
          <a:noFill/>
          <a:ln>
            <a:solidFill>
              <a:srgbClr val="0070C0"/>
            </a:solidFill>
          </a:ln>
          <a:effectLst>
            <a:glow rad="139700">
              <a:schemeClr val="accent1">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F4DB5C08-707C-400F-88B5-AEDB1065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44" y="3786891"/>
            <a:ext cx="601221" cy="358988"/>
          </a:xfrm>
          <a:prstGeom prst="rect">
            <a:avLst/>
          </a:prstGeom>
          <a:ln>
            <a:noFill/>
          </a:ln>
        </p:spPr>
      </p:pic>
      <p:sp>
        <p:nvSpPr>
          <p:cNvPr id="11" name="矩形: 圆角 10">
            <a:extLst>
              <a:ext uri="{FF2B5EF4-FFF2-40B4-BE49-F238E27FC236}">
                <a16:creationId xmlns:a16="http://schemas.microsoft.com/office/drawing/2014/main" id="{FDAECFC4-5E55-4CE1-A20F-A75B38262DAD}"/>
              </a:ext>
            </a:extLst>
          </p:cNvPr>
          <p:cNvSpPr/>
          <p:nvPr/>
        </p:nvSpPr>
        <p:spPr>
          <a:xfrm>
            <a:off x="1736482" y="3594937"/>
            <a:ext cx="823711" cy="795041"/>
          </a:xfrm>
          <a:prstGeom prst="roundRect">
            <a:avLst/>
          </a:prstGeom>
          <a:noFill/>
          <a:ln>
            <a:solidFill>
              <a:srgbClr val="0070C0"/>
            </a:solidFill>
          </a:ln>
          <a:effectLst>
            <a:glow rad="139700">
              <a:schemeClr val="accent1">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89959B97-0296-4486-8F29-D7B5197C5E1B}"/>
              </a:ext>
            </a:extLst>
          </p:cNvPr>
          <p:cNvSpPr/>
          <p:nvPr/>
        </p:nvSpPr>
        <p:spPr>
          <a:xfrm>
            <a:off x="3016471" y="3608502"/>
            <a:ext cx="823711" cy="795041"/>
          </a:xfrm>
          <a:prstGeom prst="roundRect">
            <a:avLst/>
          </a:prstGeom>
          <a:noFill/>
          <a:ln>
            <a:solidFill>
              <a:srgbClr val="0070C0"/>
            </a:solidFill>
          </a:ln>
          <a:effectLst>
            <a:glow rad="139700">
              <a:schemeClr val="accent1">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D9D6A700-7A42-4965-B018-09B7038C0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172" y="3777989"/>
            <a:ext cx="574330" cy="374142"/>
          </a:xfrm>
          <a:prstGeom prst="rect">
            <a:avLst/>
          </a:prstGeom>
          <a:ln>
            <a:noFill/>
          </a:ln>
        </p:spPr>
      </p:pic>
      <p:pic>
        <p:nvPicPr>
          <p:cNvPr id="17" name="图片 16">
            <a:extLst>
              <a:ext uri="{FF2B5EF4-FFF2-40B4-BE49-F238E27FC236}">
                <a16:creationId xmlns:a16="http://schemas.microsoft.com/office/drawing/2014/main" id="{1EDCB4BD-4D09-49F6-9660-20FC034BF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9310" y="3742360"/>
            <a:ext cx="618032" cy="400436"/>
          </a:xfrm>
          <a:prstGeom prst="rect">
            <a:avLst/>
          </a:prstGeom>
          <a:ln>
            <a:noFill/>
          </a:ln>
        </p:spPr>
      </p:pic>
      <p:pic>
        <p:nvPicPr>
          <p:cNvPr id="19" name="Picture 2">
            <a:extLst>
              <a:ext uri="{FF2B5EF4-FFF2-40B4-BE49-F238E27FC236}">
                <a16:creationId xmlns:a16="http://schemas.microsoft.com/office/drawing/2014/main" id="{446E8A11-1C96-4956-8390-16BCD3C48E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793" y="1623969"/>
            <a:ext cx="2123696" cy="139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0">
            <a:extLst>
              <a:ext uri="{FF2B5EF4-FFF2-40B4-BE49-F238E27FC236}">
                <a16:creationId xmlns:a16="http://schemas.microsoft.com/office/drawing/2014/main" id="{5F3666B8-AF34-4257-928C-EBEBA5194BEB}"/>
              </a:ext>
            </a:extLst>
          </p:cNvPr>
          <p:cNvSpPr txBox="1"/>
          <p:nvPr/>
        </p:nvSpPr>
        <p:spPr>
          <a:xfrm>
            <a:off x="6984539" y="3242990"/>
            <a:ext cx="1979950" cy="1384995"/>
          </a:xfrm>
          <a:prstGeom prst="rect">
            <a:avLst/>
          </a:prstGeom>
          <a:noFill/>
        </p:spPr>
        <p:txBody>
          <a:bodyPr wrap="square" rtlCol="0">
            <a:spAutoFit/>
          </a:bodyPr>
          <a:lstStyle/>
          <a:p>
            <a:r>
              <a:rPr lang="en-US" altLang="zh-CN" sz="1400" b="1" dirty="0">
                <a:solidFill>
                  <a:schemeClr val="accent1"/>
                </a:solidFill>
                <a:ea typeface="微软雅黑" panose="020B0503020204020204" pitchFamily="34" charset="-122"/>
              </a:rPr>
              <a:t>Application: Provide power for the intelligent rail and sightseeing train of CRRC, which worked in Sichuan and Guizhou.</a:t>
            </a:r>
            <a:endParaRPr lang="zh-CN" altLang="en-US" sz="1400" b="1" dirty="0">
              <a:solidFill>
                <a:schemeClr val="accent1"/>
              </a:solidFill>
              <a:ea typeface="微软雅黑" panose="020B0503020204020204" pitchFamily="34" charset="-122"/>
            </a:endParaRPr>
          </a:p>
        </p:txBody>
      </p:sp>
      <p:pic>
        <p:nvPicPr>
          <p:cNvPr id="9" name="图片 8">
            <a:extLst>
              <a:ext uri="{FF2B5EF4-FFF2-40B4-BE49-F238E27FC236}">
                <a16:creationId xmlns:a16="http://schemas.microsoft.com/office/drawing/2014/main" id="{B690B5BF-0C97-48FD-A65A-A36A91FA58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216" b="37162"/>
          <a:stretch/>
        </p:blipFill>
        <p:spPr>
          <a:xfrm>
            <a:off x="4518803" y="1623969"/>
            <a:ext cx="2123697" cy="1387614"/>
          </a:xfrm>
          <a:prstGeom prst="rect">
            <a:avLst/>
          </a:prstGeom>
        </p:spPr>
      </p:pic>
      <p:pic>
        <p:nvPicPr>
          <p:cNvPr id="2" name="图片 1">
            <a:extLst>
              <a:ext uri="{FF2B5EF4-FFF2-40B4-BE49-F238E27FC236}">
                <a16:creationId xmlns:a16="http://schemas.microsoft.com/office/drawing/2014/main" id="{FE9A9341-7ED9-456A-9611-7AB9149108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8803" y="3312215"/>
            <a:ext cx="2123697" cy="1387614"/>
          </a:xfrm>
          <a:prstGeom prst="rect">
            <a:avLst/>
          </a:prstGeom>
        </p:spPr>
      </p:pic>
    </p:spTree>
    <p:extLst>
      <p:ext uri="{BB962C8B-B14F-4D97-AF65-F5344CB8AC3E}">
        <p14:creationId xmlns:p14="http://schemas.microsoft.com/office/powerpoint/2010/main" val="965536207"/>
      </p:ext>
    </p:extLst>
  </p:cSld>
  <p:clrMapOvr>
    <a:masterClrMapping/>
  </p:clrMapOvr>
  <p:transition spd="slow" advTm="0">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a:extLst>
              <a:ext uri="{FF2B5EF4-FFF2-40B4-BE49-F238E27FC236}">
                <a16:creationId xmlns:a16="http://schemas.microsoft.com/office/drawing/2014/main" id="{18D1AC71-13B2-4CD9-8E08-968B1B98236A}"/>
              </a:ext>
            </a:extLst>
          </p:cNvPr>
          <p:cNvSpPr txBox="1">
            <a:spLocks/>
          </p:cNvSpPr>
          <p:nvPr/>
        </p:nvSpPr>
        <p:spPr>
          <a:xfrm>
            <a:off x="683568" y="226376"/>
            <a:ext cx="9693896" cy="33389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1A75BC"/>
                </a:solidFill>
                <a:latin typeface="微软雅黑" panose="020B0503020204020204" pitchFamily="34" charset="-122"/>
                <a:ea typeface="微软雅黑" panose="020B0503020204020204" pitchFamily="34" charset="-122"/>
                <a:cs typeface="+mn-cs"/>
              </a:defRPr>
            </a:lvl1pPr>
            <a:lvl2pPr marL="444500" indent="0" algn="l" defTabSz="914400" rtl="0" eaLnBrk="1" latinLnBrk="0" hangingPunct="1">
              <a:lnSpc>
                <a:spcPct val="90000"/>
              </a:lnSpc>
              <a:spcBef>
                <a:spcPts val="500"/>
              </a:spcBef>
              <a:buFont typeface="Arial" panose="020B0604020202020204" pitchFamily="34" charset="0"/>
              <a:buNone/>
              <a:defRPr sz="2400" kern="1200">
                <a:solidFill>
                  <a:srgbClr val="00A1E9"/>
                </a:solidFill>
                <a:latin typeface="+mn-lt"/>
                <a:ea typeface="+mn-ea"/>
                <a:cs typeface="+mn-cs"/>
              </a:defRPr>
            </a:lvl2pPr>
            <a:lvl3pPr marL="889000" indent="0" algn="l" defTabSz="914400" rtl="0" eaLnBrk="1" latinLnBrk="0" hangingPunct="1">
              <a:lnSpc>
                <a:spcPct val="90000"/>
              </a:lnSpc>
              <a:spcBef>
                <a:spcPts val="500"/>
              </a:spcBef>
              <a:buFont typeface="Arial" panose="020B0604020202020204" pitchFamily="34" charset="0"/>
              <a:buNone/>
              <a:defRPr sz="2000" kern="1200">
                <a:solidFill>
                  <a:srgbClr val="00A1E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1800" dirty="0">
                <a:solidFill>
                  <a:schemeClr val="accent1"/>
                </a:solidFill>
                <a:latin typeface="Times New Roman" panose="02020603050405020304" pitchFamily="18" charset="0"/>
                <a:cs typeface="Times New Roman" panose="02020603050405020304" pitchFamily="18" charset="0"/>
              </a:rPr>
              <a:t>GCC Solution &amp; Application Scenarios </a:t>
            </a:r>
            <a:endParaRPr lang="zh-CN" altLang="en-US" sz="1800" dirty="0">
              <a:solidFill>
                <a:schemeClr val="accent1"/>
              </a:solidFill>
            </a:endParaRPr>
          </a:p>
          <a:p>
            <a:r>
              <a:rPr kumimoji="1" lang="en-US" altLang="zh-CN" sz="1800" dirty="0">
                <a:solidFill>
                  <a:schemeClr val="accent1"/>
                </a:solidFill>
                <a:latin typeface="Times New Roman" panose="02020603050405020304" pitchFamily="18" charset="0"/>
                <a:cs typeface="Times New Roman" panose="02020603050405020304" pitchFamily="18" charset="0"/>
              </a:rPr>
              <a:t>  </a:t>
            </a:r>
            <a:endParaRPr kumimoji="1" lang="zh-CN" altLang="en-US" sz="1800" dirty="0">
              <a:solidFill>
                <a:schemeClr val="accent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2E9C8BB9-5233-4960-A9DE-27A235A6B36A}"/>
              </a:ext>
            </a:extLst>
          </p:cNvPr>
          <p:cNvSpPr txBox="1"/>
          <p:nvPr/>
        </p:nvSpPr>
        <p:spPr>
          <a:xfrm>
            <a:off x="539552" y="1311126"/>
            <a:ext cx="3960442" cy="2123658"/>
          </a:xfrm>
          <a:prstGeom prst="rect">
            <a:avLst/>
          </a:prstGeom>
          <a:noFill/>
        </p:spPr>
        <p:txBody>
          <a:bodyPr wrap="square" rtlCol="0">
            <a:spAutoFit/>
          </a:bodyPr>
          <a:lstStyle/>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4-20C charging and discharging to guarantee the power performance </a:t>
            </a:r>
          </a:p>
          <a:p>
            <a:pPr marL="171450" indent="-171450">
              <a:buFont typeface="Wingdings" panose="05000000000000000000" pitchFamily="2" charset="2"/>
              <a:buChar char="Ø"/>
            </a:pPr>
            <a:r>
              <a:rPr lang="en-US" altLang="zh-CN" sz="1200" b="1" dirty="0">
                <a:solidFill>
                  <a:schemeClr val="accent1"/>
                </a:solidFill>
              </a:rPr>
              <a:t>No charging piles needed and do not take up vehicle (mechanical) operation time </a:t>
            </a:r>
            <a:endParaRPr lang="zh-CN" altLang="en-US" sz="1200" b="1" dirty="0">
              <a:solidFill>
                <a:schemeClr val="accent1"/>
              </a:solidFill>
            </a:endParaRP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Life circle of battery PACK exceeds 20000 times</a:t>
            </a:r>
            <a:endParaRPr lang="zh-CN" altLang="en-US" sz="1200" b="1" dirty="0">
              <a:solidFill>
                <a:schemeClr val="accent1"/>
              </a:solidFill>
              <a:ea typeface="微软雅黑" panose="020B0503020204020204" pitchFamily="34" charset="-122"/>
            </a:endParaRPr>
          </a:p>
          <a:p>
            <a:pPr marL="171450" indent="-171450">
              <a:buFont typeface="Wingdings" panose="05000000000000000000" pitchFamily="2" charset="2"/>
              <a:buChar char="Ø"/>
            </a:pPr>
            <a:r>
              <a:rPr lang="en-US" altLang="zh-CN" sz="1200" b="1" dirty="0">
                <a:solidFill>
                  <a:schemeClr val="accent1"/>
                </a:solidFill>
              </a:rPr>
              <a:t>High security and reliability </a:t>
            </a:r>
            <a:endParaRPr lang="zh-CN" altLang="en-US" sz="1200" b="1" dirty="0">
              <a:solidFill>
                <a:schemeClr val="accent1"/>
              </a:solidFill>
            </a:endParaRP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Wide operation temperature range(-40</a:t>
            </a:r>
            <a:r>
              <a:rPr lang="zh-CN" altLang="en-US" sz="1200" b="1" dirty="0">
                <a:solidFill>
                  <a:schemeClr val="accent1"/>
                </a:solidFill>
                <a:ea typeface="微软雅黑" panose="020B0503020204020204" pitchFamily="34" charset="-122"/>
              </a:rPr>
              <a:t>℃ </a:t>
            </a:r>
            <a:r>
              <a:rPr lang="en-US" altLang="zh-CN" sz="1200" b="1" dirty="0">
                <a:solidFill>
                  <a:schemeClr val="accent1"/>
                </a:solidFill>
                <a:ea typeface="微软雅黑" panose="020B0503020204020204" pitchFamily="34" charset="-122"/>
              </a:rPr>
              <a:t>to 55</a:t>
            </a:r>
            <a:r>
              <a:rPr lang="zh-CN" altLang="en-US" sz="1200" b="1" dirty="0">
                <a:solidFill>
                  <a:schemeClr val="accent1"/>
                </a:solidFill>
                <a:ea typeface="微软雅黑" panose="020B0503020204020204" pitchFamily="34" charset="-122"/>
              </a:rPr>
              <a:t>℃）</a:t>
            </a:r>
            <a:endParaRPr lang="en-US" altLang="zh-CN" sz="1200" b="1" dirty="0">
              <a:solidFill>
                <a:schemeClr val="accent1"/>
              </a:solidFill>
              <a:ea typeface="微软雅黑" panose="020B0503020204020204" pitchFamily="34" charset="-122"/>
            </a:endParaRPr>
          </a:p>
          <a:p>
            <a:pPr marL="171450" indent="-171450">
              <a:buFont typeface="Wingdings" panose="05000000000000000000" pitchFamily="2" charset="2"/>
              <a:buChar char="Ø"/>
            </a:pPr>
            <a:r>
              <a:rPr lang="en-US" altLang="zh-CN" sz="1200" b="1" dirty="0">
                <a:solidFill>
                  <a:schemeClr val="accent1"/>
                </a:solidFill>
                <a:ea typeface="微软雅黑" panose="020B0503020204020204" pitchFamily="34" charset="-122"/>
              </a:rPr>
              <a:t>Applied in mine truck, Reach stacker, loader, and other heavy machinery</a:t>
            </a:r>
            <a:endParaRPr lang="zh-CN" altLang="en-US" sz="1200" b="1" dirty="0">
              <a:solidFill>
                <a:schemeClr val="accent1"/>
              </a:solidFill>
              <a:ea typeface="微软雅黑" panose="020B0503020204020204" pitchFamily="34" charset="-122"/>
            </a:endParaRPr>
          </a:p>
          <a:p>
            <a:endParaRPr lang="zh-CN" altLang="en-US" sz="1200" b="1" dirty="0">
              <a:solidFill>
                <a:schemeClr val="accent1"/>
              </a:solidFill>
              <a:ea typeface="微软雅黑" panose="020B0503020204020204" pitchFamily="34" charset="-122"/>
            </a:endParaRPr>
          </a:p>
          <a:p>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464767C-CF25-4B06-A725-3C1C662C677C}"/>
              </a:ext>
            </a:extLst>
          </p:cNvPr>
          <p:cNvSpPr txBox="1"/>
          <p:nvPr/>
        </p:nvSpPr>
        <p:spPr>
          <a:xfrm>
            <a:off x="2396895" y="752386"/>
            <a:ext cx="5285293" cy="523220"/>
          </a:xfrm>
          <a:prstGeom prst="rect">
            <a:avLst/>
          </a:prstGeom>
          <a:noFill/>
        </p:spPr>
        <p:txBody>
          <a:bodyPr wrap="none" rtlCol="0">
            <a:spAutoFit/>
          </a:bodyPr>
          <a:lstStyle/>
          <a:p>
            <a:r>
              <a:rPr lang="en-US" altLang="zh-CN" sz="1600" b="1" dirty="0">
                <a:solidFill>
                  <a:schemeClr val="accent1"/>
                </a:solidFill>
                <a:latin typeface="Times New Roman" panose="02020603050405020304" pitchFamily="18" charset="0"/>
                <a:cs typeface="Times New Roman" panose="02020603050405020304" pitchFamily="18" charset="0"/>
              </a:rPr>
              <a:t>Extended Range Hybrid</a:t>
            </a:r>
            <a:r>
              <a:rPr lang="zh-CN" altLang="en-US" sz="1600" b="1" dirty="0">
                <a:solidFill>
                  <a:schemeClr val="accent1"/>
                </a:solidFill>
                <a:latin typeface="Times New Roman" panose="02020603050405020304" pitchFamily="18" charset="0"/>
                <a:cs typeface="Times New Roman" panose="02020603050405020304" pitchFamily="18" charset="0"/>
              </a:rPr>
              <a:t> </a:t>
            </a:r>
            <a:r>
              <a:rPr lang="en-US" altLang="zh-CN" sz="1600" b="1" dirty="0">
                <a:solidFill>
                  <a:schemeClr val="accent1"/>
                </a:solidFill>
                <a:latin typeface="Times New Roman" panose="02020603050405020304" pitchFamily="18" charset="0"/>
                <a:cs typeface="Times New Roman" panose="02020603050405020304" pitchFamily="18" charset="0"/>
              </a:rPr>
              <a:t>Solution &amp; </a:t>
            </a:r>
            <a:r>
              <a:rPr kumimoji="1" lang="en-US" altLang="zh-CN" sz="1600" b="1" dirty="0">
                <a:solidFill>
                  <a:schemeClr val="accent1"/>
                </a:solidFill>
                <a:latin typeface="Times New Roman" panose="02020603050405020304" pitchFamily="18" charset="0"/>
                <a:cs typeface="Times New Roman" panose="02020603050405020304" pitchFamily="18" charset="0"/>
              </a:rPr>
              <a:t>Application Scenarios</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944A80E5-7CB4-44DF-A3AB-5E5E95AC4DD9}"/>
              </a:ext>
            </a:extLst>
          </p:cNvPr>
          <p:cNvSpPr/>
          <p:nvPr/>
        </p:nvSpPr>
        <p:spPr>
          <a:xfrm>
            <a:off x="1079646" y="3106347"/>
            <a:ext cx="949682" cy="85471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矩形: 圆角 11">
            <a:extLst>
              <a:ext uri="{FF2B5EF4-FFF2-40B4-BE49-F238E27FC236}">
                <a16:creationId xmlns:a16="http://schemas.microsoft.com/office/drawing/2014/main" id="{8034701B-7222-4211-AF10-54EB28578C85}"/>
              </a:ext>
            </a:extLst>
          </p:cNvPr>
          <p:cNvSpPr/>
          <p:nvPr/>
        </p:nvSpPr>
        <p:spPr>
          <a:xfrm>
            <a:off x="2782437" y="3106205"/>
            <a:ext cx="949682" cy="85471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矩形: 圆角 13">
            <a:extLst>
              <a:ext uri="{FF2B5EF4-FFF2-40B4-BE49-F238E27FC236}">
                <a16:creationId xmlns:a16="http://schemas.microsoft.com/office/drawing/2014/main" id="{1FA91440-AB92-481F-AAC6-D409C9D83405}"/>
              </a:ext>
            </a:extLst>
          </p:cNvPr>
          <p:cNvSpPr/>
          <p:nvPr/>
        </p:nvSpPr>
        <p:spPr>
          <a:xfrm>
            <a:off x="1084885" y="4200311"/>
            <a:ext cx="949682" cy="85471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矩形: 圆角 15">
            <a:extLst>
              <a:ext uri="{FF2B5EF4-FFF2-40B4-BE49-F238E27FC236}">
                <a16:creationId xmlns:a16="http://schemas.microsoft.com/office/drawing/2014/main" id="{5D1CA34C-EDD5-4D27-A9B8-A0A234D5D97D}"/>
              </a:ext>
            </a:extLst>
          </p:cNvPr>
          <p:cNvSpPr/>
          <p:nvPr/>
        </p:nvSpPr>
        <p:spPr>
          <a:xfrm>
            <a:off x="2777621" y="4200311"/>
            <a:ext cx="949682" cy="85471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pic>
        <p:nvPicPr>
          <p:cNvPr id="18" name="图片 17">
            <a:extLst>
              <a:ext uri="{FF2B5EF4-FFF2-40B4-BE49-F238E27FC236}">
                <a16:creationId xmlns:a16="http://schemas.microsoft.com/office/drawing/2014/main" id="{0E27D44F-0A44-4EF3-A226-DF601C026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0" y="3269597"/>
            <a:ext cx="589713" cy="489145"/>
          </a:xfrm>
          <a:prstGeom prst="rect">
            <a:avLst/>
          </a:prstGeom>
        </p:spPr>
      </p:pic>
      <p:pic>
        <p:nvPicPr>
          <p:cNvPr id="20" name="图片 19">
            <a:extLst>
              <a:ext uri="{FF2B5EF4-FFF2-40B4-BE49-F238E27FC236}">
                <a16:creationId xmlns:a16="http://schemas.microsoft.com/office/drawing/2014/main" id="{C382A0F5-BF8F-4C89-BCED-46F754384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9910" y="3335028"/>
            <a:ext cx="674735" cy="441396"/>
          </a:xfrm>
          <a:prstGeom prst="rect">
            <a:avLst/>
          </a:prstGeom>
        </p:spPr>
      </p:pic>
      <p:pic>
        <p:nvPicPr>
          <p:cNvPr id="22" name="图片 21">
            <a:extLst>
              <a:ext uri="{FF2B5EF4-FFF2-40B4-BE49-F238E27FC236}">
                <a16:creationId xmlns:a16="http://schemas.microsoft.com/office/drawing/2014/main" id="{C169926A-1D9F-45B3-A1B5-509ABE8000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749" y="4351819"/>
            <a:ext cx="671477" cy="536900"/>
          </a:xfrm>
          <a:prstGeom prst="rect">
            <a:avLst/>
          </a:prstGeom>
        </p:spPr>
      </p:pic>
      <p:pic>
        <p:nvPicPr>
          <p:cNvPr id="24" name="图片 23">
            <a:extLst>
              <a:ext uri="{FF2B5EF4-FFF2-40B4-BE49-F238E27FC236}">
                <a16:creationId xmlns:a16="http://schemas.microsoft.com/office/drawing/2014/main" id="{9B7D9E8D-D96D-4516-BFCE-DC3087E1B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6913" y="4351819"/>
            <a:ext cx="674735" cy="536900"/>
          </a:xfrm>
          <a:prstGeom prst="rect">
            <a:avLst/>
          </a:prstGeom>
        </p:spPr>
      </p:pic>
      <p:pic>
        <p:nvPicPr>
          <p:cNvPr id="26" name="图片 25">
            <a:extLst>
              <a:ext uri="{FF2B5EF4-FFF2-40B4-BE49-F238E27FC236}">
                <a16:creationId xmlns:a16="http://schemas.microsoft.com/office/drawing/2014/main" id="{09A51766-5269-4246-9AD8-1621FD5F40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8927" y="1245334"/>
            <a:ext cx="2016224" cy="1319880"/>
          </a:xfrm>
          <a:prstGeom prst="rect">
            <a:avLst/>
          </a:prstGeom>
        </p:spPr>
      </p:pic>
      <p:pic>
        <p:nvPicPr>
          <p:cNvPr id="28" name="图片 27">
            <a:extLst>
              <a:ext uri="{FF2B5EF4-FFF2-40B4-BE49-F238E27FC236}">
                <a16:creationId xmlns:a16="http://schemas.microsoft.com/office/drawing/2014/main" id="{BE23D277-9A83-4301-AA2E-C699CC7B3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2879" y="1246337"/>
            <a:ext cx="1984656" cy="1325413"/>
          </a:xfrm>
          <a:prstGeom prst="rect">
            <a:avLst/>
          </a:prstGeom>
        </p:spPr>
      </p:pic>
      <p:pic>
        <p:nvPicPr>
          <p:cNvPr id="30" name="图片 29">
            <a:extLst>
              <a:ext uri="{FF2B5EF4-FFF2-40B4-BE49-F238E27FC236}">
                <a16:creationId xmlns:a16="http://schemas.microsoft.com/office/drawing/2014/main" id="{EC0E0607-1DE7-499B-9979-BBA97DACD9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7758" y="2658935"/>
            <a:ext cx="2046883" cy="1184692"/>
          </a:xfrm>
          <a:prstGeom prst="rect">
            <a:avLst/>
          </a:prstGeom>
        </p:spPr>
      </p:pic>
      <p:pic>
        <p:nvPicPr>
          <p:cNvPr id="32" name="图片 31">
            <a:extLst>
              <a:ext uri="{FF2B5EF4-FFF2-40B4-BE49-F238E27FC236}">
                <a16:creationId xmlns:a16="http://schemas.microsoft.com/office/drawing/2014/main" id="{FC95D4E8-9B71-4225-A48C-912EBBD24B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6449" y="2668628"/>
            <a:ext cx="1971086" cy="1213495"/>
          </a:xfrm>
          <a:prstGeom prst="rect">
            <a:avLst/>
          </a:prstGeom>
        </p:spPr>
      </p:pic>
      <p:sp>
        <p:nvSpPr>
          <p:cNvPr id="34" name="矩形 33">
            <a:extLst>
              <a:ext uri="{FF2B5EF4-FFF2-40B4-BE49-F238E27FC236}">
                <a16:creationId xmlns:a16="http://schemas.microsoft.com/office/drawing/2014/main" id="{16100607-8A5A-4227-A702-14880719FEAE}"/>
              </a:ext>
            </a:extLst>
          </p:cNvPr>
          <p:cNvSpPr/>
          <p:nvPr/>
        </p:nvSpPr>
        <p:spPr>
          <a:xfrm>
            <a:off x="4517758" y="3995219"/>
            <a:ext cx="4314772" cy="1061829"/>
          </a:xfrm>
          <a:prstGeom prst="rect">
            <a:avLst/>
          </a:prstGeom>
        </p:spPr>
        <p:txBody>
          <a:bodyPr wrap="square">
            <a:spAutoFit/>
          </a:bodyPr>
          <a:lstStyle/>
          <a:p>
            <a:r>
              <a:rPr lang="en-US" altLang="zh-CN" sz="1050" b="1" dirty="0">
                <a:solidFill>
                  <a:schemeClr val="accent1"/>
                </a:solidFill>
                <a:ea typeface="微软雅黑" panose="020B0503020204020204" pitchFamily="34" charset="-122"/>
              </a:rPr>
              <a:t>Application</a:t>
            </a:r>
            <a:r>
              <a:rPr lang="zh-CN" altLang="en-US" sz="1050" b="1" dirty="0">
                <a:solidFill>
                  <a:schemeClr val="accent1"/>
                </a:solidFill>
                <a:ea typeface="微软雅黑" panose="020B0503020204020204" pitchFamily="34" charset="-122"/>
              </a:rPr>
              <a:t>：</a:t>
            </a:r>
            <a:r>
              <a:rPr lang="en-US" altLang="zh-CN" sz="1050" b="1" dirty="0">
                <a:solidFill>
                  <a:schemeClr val="accent1"/>
                </a:solidFill>
                <a:ea typeface="微软雅黑" panose="020B0503020204020204" pitchFamily="34" charset="-122"/>
              </a:rPr>
              <a:t>DF45E New Energy mine truck of Dongfeng Heavy Industry</a:t>
            </a:r>
          </a:p>
          <a:p>
            <a:r>
              <a:rPr lang="en-US" altLang="zh-CN" sz="1050" b="1" dirty="0">
                <a:solidFill>
                  <a:schemeClr val="accent1"/>
                </a:solidFill>
                <a:ea typeface="微软雅黑" panose="020B0503020204020204" pitchFamily="34" charset="-122"/>
              </a:rPr>
              <a:t>Fuel saving 50-70%,emission reducing at least 90%,working in a complex mining area. Take 10 million cubic meters of downhill mine as an example, new energy mine trucks can save 150 million to 200 million yuan at total for 10 years. Using such new energy mine truck, the originally lost mine transportation project became a green and profitable project</a:t>
            </a:r>
            <a:endParaRPr lang="zh-CN" altLang="en-US" sz="1050" b="1" dirty="0">
              <a:solidFill>
                <a:schemeClr val="accent1"/>
              </a:solidFill>
              <a:ea typeface="微软雅黑" panose="020B0503020204020204" pitchFamily="34" charset="-122"/>
            </a:endParaRPr>
          </a:p>
        </p:txBody>
      </p:sp>
    </p:spTree>
    <p:extLst>
      <p:ext uri="{BB962C8B-B14F-4D97-AF65-F5344CB8AC3E}">
        <p14:creationId xmlns:p14="http://schemas.microsoft.com/office/powerpoint/2010/main" val="1889264403"/>
      </p:ext>
    </p:extLst>
  </p:cSld>
  <p:clrMapOvr>
    <a:masterClrMapping/>
  </p:clrMapOvr>
  <p:transition spd="slow" advTm="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a:extLst>
              <a:ext uri="{FF2B5EF4-FFF2-40B4-BE49-F238E27FC236}">
                <a16:creationId xmlns:a16="http://schemas.microsoft.com/office/drawing/2014/main" id="{E9BE213A-2747-4678-A284-4A31D6C3996C}"/>
              </a:ext>
            </a:extLst>
          </p:cNvPr>
          <p:cNvSpPr txBox="1">
            <a:spLocks/>
          </p:cNvSpPr>
          <p:nvPr/>
        </p:nvSpPr>
        <p:spPr>
          <a:xfrm>
            <a:off x="683568" y="226376"/>
            <a:ext cx="9693896" cy="33389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1A75BC"/>
                </a:solidFill>
                <a:latin typeface="微软雅黑" panose="020B0503020204020204" pitchFamily="34" charset="-122"/>
                <a:ea typeface="微软雅黑" panose="020B0503020204020204" pitchFamily="34" charset="-122"/>
                <a:cs typeface="+mn-cs"/>
              </a:defRPr>
            </a:lvl1pPr>
            <a:lvl2pPr marL="444500" indent="0" algn="l" defTabSz="914400" rtl="0" eaLnBrk="1" latinLnBrk="0" hangingPunct="1">
              <a:lnSpc>
                <a:spcPct val="90000"/>
              </a:lnSpc>
              <a:spcBef>
                <a:spcPts val="500"/>
              </a:spcBef>
              <a:buFont typeface="Arial" panose="020B0604020202020204" pitchFamily="34" charset="0"/>
              <a:buNone/>
              <a:defRPr sz="2400" kern="1200">
                <a:solidFill>
                  <a:srgbClr val="00A1E9"/>
                </a:solidFill>
                <a:latin typeface="+mn-lt"/>
                <a:ea typeface="+mn-ea"/>
                <a:cs typeface="+mn-cs"/>
              </a:defRPr>
            </a:lvl2pPr>
            <a:lvl3pPr marL="889000" indent="0" algn="l" defTabSz="914400" rtl="0" eaLnBrk="1" latinLnBrk="0" hangingPunct="1">
              <a:lnSpc>
                <a:spcPct val="90000"/>
              </a:lnSpc>
              <a:spcBef>
                <a:spcPts val="500"/>
              </a:spcBef>
              <a:buFont typeface="Arial" panose="020B0604020202020204" pitchFamily="34" charset="0"/>
              <a:buNone/>
              <a:defRPr sz="2000" kern="1200">
                <a:solidFill>
                  <a:srgbClr val="00A1E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1E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1800" dirty="0">
                <a:solidFill>
                  <a:schemeClr val="accent1"/>
                </a:solidFill>
                <a:latin typeface="Times New Roman" panose="02020603050405020304" pitchFamily="18" charset="0"/>
                <a:cs typeface="Times New Roman" panose="02020603050405020304" pitchFamily="18" charset="0"/>
              </a:rPr>
              <a:t>GCC Solution &amp; Application Scenarios </a:t>
            </a:r>
            <a:endParaRPr lang="zh-CN" altLang="en-US" sz="1800" dirty="0">
              <a:solidFill>
                <a:schemeClr val="accent1"/>
              </a:solidFill>
            </a:endParaRPr>
          </a:p>
          <a:p>
            <a:r>
              <a:rPr kumimoji="1" lang="en-US" altLang="zh-CN" sz="1800" dirty="0">
                <a:solidFill>
                  <a:schemeClr val="accent1"/>
                </a:solidFill>
                <a:latin typeface="Times New Roman" panose="02020603050405020304" pitchFamily="18" charset="0"/>
                <a:cs typeface="Times New Roman" panose="02020603050405020304" pitchFamily="18" charset="0"/>
              </a:rPr>
              <a:t>  </a:t>
            </a:r>
            <a:endParaRPr kumimoji="1" lang="zh-CN" altLang="en-US" sz="1800" dirty="0">
              <a:solidFill>
                <a:schemeClr val="accent1"/>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9DAC0690-4063-403E-8C9E-5BFDC57B64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688601"/>
            <a:ext cx="2160240" cy="176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a:extLst>
              <a:ext uri="{FF2B5EF4-FFF2-40B4-BE49-F238E27FC236}">
                <a16:creationId xmlns:a16="http://schemas.microsoft.com/office/drawing/2014/main" id="{7608039E-C5F5-4126-A6FD-42F25CA08EF4}"/>
              </a:ext>
            </a:extLst>
          </p:cNvPr>
          <p:cNvSpPr txBox="1"/>
          <p:nvPr/>
        </p:nvSpPr>
        <p:spPr>
          <a:xfrm>
            <a:off x="107504" y="2072738"/>
            <a:ext cx="3888432" cy="1569660"/>
          </a:xfrm>
          <a:prstGeom prst="rect">
            <a:avLst/>
          </a:prstGeom>
          <a:noFill/>
        </p:spPr>
        <p:txBody>
          <a:bodyPr wrap="square" rtlCol="0">
            <a:spAutoFit/>
          </a:bodyPr>
          <a:lstStyle/>
          <a:p>
            <a:pPr algn="ctr"/>
            <a:endParaRPr kumimoji="1" lang="en-US" altLang="zh-CN" sz="1200" b="1" dirty="0">
              <a:solidFill>
                <a:schemeClr val="accent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kumimoji="1" lang="en-US" altLang="zh-CN" sz="1200" b="1" dirty="0">
                <a:solidFill>
                  <a:schemeClr val="accent1"/>
                </a:solidFill>
                <a:latin typeface="Times New Roman" panose="02020603050405020304" pitchFamily="18" charset="0"/>
                <a:cs typeface="Times New Roman" panose="02020603050405020304" pitchFamily="18" charset="0"/>
              </a:rPr>
              <a:t>The application of energy storage frequency modulation can stabilize the fluctuation of power grid by high rate charge and discharge of lithium titanate battery.</a:t>
            </a:r>
          </a:p>
          <a:p>
            <a:pPr marL="171450" indent="-171450">
              <a:buFont typeface="Wingdings" panose="05000000000000000000" pitchFamily="2" charset="2"/>
              <a:buChar char="Ø"/>
            </a:pPr>
            <a:r>
              <a:rPr kumimoji="1" lang="en-US" altLang="zh-CN" sz="1200" b="1" dirty="0">
                <a:solidFill>
                  <a:schemeClr val="accent1"/>
                </a:solidFill>
                <a:latin typeface="Times New Roman" panose="02020603050405020304" pitchFamily="18" charset="0"/>
                <a:cs typeface="Times New Roman" panose="02020603050405020304" pitchFamily="18" charset="0"/>
              </a:rPr>
              <a:t>The safety performance of lithium titanate makes it can be used in oil transportation industry.</a:t>
            </a:r>
          </a:p>
          <a:p>
            <a:endParaRPr kumimoji="1" lang="zh-CN" altLang="en-US" sz="1200" b="1" dirty="0">
              <a:solidFill>
                <a:schemeClr val="accent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72CDD250-CE67-4646-8B76-A31DB2365E4C}"/>
              </a:ext>
            </a:extLst>
          </p:cNvPr>
          <p:cNvSpPr txBox="1"/>
          <p:nvPr/>
        </p:nvSpPr>
        <p:spPr>
          <a:xfrm>
            <a:off x="2161241" y="825199"/>
            <a:ext cx="4533485" cy="523220"/>
          </a:xfrm>
          <a:prstGeom prst="rect">
            <a:avLst/>
          </a:prstGeom>
          <a:noFill/>
        </p:spPr>
        <p:txBody>
          <a:bodyPr wrap="none" rtlCol="0">
            <a:spAutoFit/>
          </a:bodyPr>
          <a:lstStyle/>
          <a:p>
            <a:r>
              <a:rPr kumimoji="1" lang="en-US" altLang="zh-CN" sz="1600" b="1" dirty="0">
                <a:solidFill>
                  <a:schemeClr val="accent1"/>
                </a:solidFill>
                <a:latin typeface="Times New Roman" panose="02020603050405020304" pitchFamily="18" charset="0"/>
                <a:cs typeface="Times New Roman" panose="02020603050405020304" pitchFamily="18" charset="0"/>
              </a:rPr>
              <a:t>Energy storage Solution &amp; Application Scenarios </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3">
            <a:extLst>
              <a:ext uri="{FF2B5EF4-FFF2-40B4-BE49-F238E27FC236}">
                <a16:creationId xmlns:a16="http://schemas.microsoft.com/office/drawing/2014/main" id="{AE283441-5D08-4597-A3B7-DB007EA658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298" y="1688601"/>
            <a:ext cx="2382918" cy="176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id="{4683DACC-AB8E-434E-9E74-FEE81DE61DF8}"/>
              </a:ext>
            </a:extLst>
          </p:cNvPr>
          <p:cNvSpPr txBox="1"/>
          <p:nvPr/>
        </p:nvSpPr>
        <p:spPr>
          <a:xfrm>
            <a:off x="4355976" y="3795080"/>
            <a:ext cx="4176464" cy="738664"/>
          </a:xfrm>
          <a:prstGeom prst="rect">
            <a:avLst/>
          </a:prstGeom>
          <a:noFill/>
        </p:spPr>
        <p:txBody>
          <a:bodyPr wrap="square" rtlCol="0">
            <a:spAutoFit/>
          </a:bodyPr>
          <a:lstStyle/>
          <a:p>
            <a:r>
              <a:rPr lang="en-US" altLang="zh-CN" sz="1400" b="1" dirty="0">
                <a:solidFill>
                  <a:schemeClr val="accent1"/>
                </a:solidFill>
                <a:ea typeface="微软雅黑" panose="020B0503020204020204" pitchFamily="34" charset="-122"/>
              </a:rPr>
              <a:t>Application: Transformation of UMD power supply in the CCS4 compressor station in Kazakhstan of SINO-Pipeline International Company</a:t>
            </a:r>
            <a:endParaRPr lang="zh-CN" altLang="en-US" sz="1400" b="1" dirty="0">
              <a:solidFill>
                <a:schemeClr val="accent1"/>
              </a:solidFill>
              <a:ea typeface="微软雅黑" panose="020B0503020204020204" pitchFamily="34" charset="-122"/>
            </a:endParaRPr>
          </a:p>
        </p:txBody>
      </p:sp>
    </p:spTree>
    <p:extLst>
      <p:ext uri="{BB962C8B-B14F-4D97-AF65-F5344CB8AC3E}">
        <p14:creationId xmlns:p14="http://schemas.microsoft.com/office/powerpoint/2010/main" val="3411800154"/>
      </p:ext>
    </p:extLst>
  </p:cSld>
  <p:clrMapOvr>
    <a:masterClrMapping/>
  </p:clrMapOvr>
  <p:transition spd="slow" advTm="0">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04</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092280" y="1635253"/>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796136" y="1635646"/>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444208" y="1635253"/>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4499992" y="1635253"/>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5148064" y="1635253"/>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0" name="文本框 19">
            <a:extLst>
              <a:ext uri="{FF2B5EF4-FFF2-40B4-BE49-F238E27FC236}">
                <a16:creationId xmlns:a16="http://schemas.microsoft.com/office/drawing/2014/main" id="{DDB54502-966D-4AD6-A75A-7529652A530B}"/>
              </a:ext>
            </a:extLst>
          </p:cNvPr>
          <p:cNvSpPr txBox="1"/>
          <p:nvPr/>
        </p:nvSpPr>
        <p:spPr>
          <a:xfrm>
            <a:off x="2784193" y="2786806"/>
            <a:ext cx="6480720" cy="1323439"/>
          </a:xfrm>
          <a:prstGeom prst="rect">
            <a:avLst/>
          </a:prstGeom>
          <a:noFill/>
        </p:spPr>
        <p:txBody>
          <a:bodyPr wrap="square" rtlCol="0">
            <a:spAutoFit/>
          </a:bodyPr>
          <a:lstStyle/>
          <a:p>
            <a:pPr algn="ctr"/>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Electrification solutions for Stockholm </a:t>
            </a:r>
          </a:p>
        </p:txBody>
      </p:sp>
    </p:spTree>
    <p:extLst>
      <p:ext uri="{BB962C8B-B14F-4D97-AF65-F5344CB8AC3E}">
        <p14:creationId xmlns:p14="http://schemas.microsoft.com/office/powerpoint/2010/main" val="1599742496"/>
      </p:ext>
    </p:extLst>
  </p:cSld>
  <p:clrMapOvr>
    <a:masterClrMapping/>
  </p:clrMapOvr>
  <p:transition spd="slow" advTm="0">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2F60667-85DC-4513-B717-81C04015B734}"/>
              </a:ext>
            </a:extLst>
          </p:cNvPr>
          <p:cNvSpPr/>
          <p:nvPr/>
        </p:nvSpPr>
        <p:spPr>
          <a:xfrm>
            <a:off x="1610632" y="1049950"/>
            <a:ext cx="1440160" cy="129614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矩形: 圆角 16">
            <a:extLst>
              <a:ext uri="{FF2B5EF4-FFF2-40B4-BE49-F238E27FC236}">
                <a16:creationId xmlns:a16="http://schemas.microsoft.com/office/drawing/2014/main" id="{26459E74-ECE4-49BF-9046-6351E85FDE1E}"/>
              </a:ext>
            </a:extLst>
          </p:cNvPr>
          <p:cNvSpPr/>
          <p:nvPr/>
        </p:nvSpPr>
        <p:spPr>
          <a:xfrm>
            <a:off x="3790986" y="1055750"/>
            <a:ext cx="1440160" cy="129614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0" name="矩形: 圆角 19">
            <a:extLst>
              <a:ext uri="{FF2B5EF4-FFF2-40B4-BE49-F238E27FC236}">
                <a16:creationId xmlns:a16="http://schemas.microsoft.com/office/drawing/2014/main" id="{90378F78-C9F7-4CAB-AF83-A1E35E132E46}"/>
              </a:ext>
            </a:extLst>
          </p:cNvPr>
          <p:cNvSpPr/>
          <p:nvPr/>
        </p:nvSpPr>
        <p:spPr>
          <a:xfrm>
            <a:off x="5868145" y="1059581"/>
            <a:ext cx="1440160" cy="1296144"/>
          </a:xfrm>
          <a:prstGeom prst="roundRect">
            <a:avLst/>
          </a:prstGeom>
          <a:noFill/>
          <a:ln>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1" name="Title 1">
            <a:extLst>
              <a:ext uri="{FF2B5EF4-FFF2-40B4-BE49-F238E27FC236}">
                <a16:creationId xmlns:a16="http://schemas.microsoft.com/office/drawing/2014/main" id="{0E46A932-B98C-4E02-8332-08AF2C157467}"/>
              </a:ext>
            </a:extLst>
          </p:cNvPr>
          <p:cNvSpPr txBox="1">
            <a:spLocks/>
          </p:cNvSpPr>
          <p:nvPr/>
        </p:nvSpPr>
        <p:spPr>
          <a:xfrm>
            <a:off x="755576" y="200471"/>
            <a:ext cx="640871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700" b="1" dirty="0">
                <a:latin typeface="Times New Roman" panose="02020603050405020304" pitchFamily="18" charset="0"/>
                <a:ea typeface="微软雅黑" panose="020B0503020204020204" pitchFamily="34" charset="-122"/>
                <a:cs typeface="Times New Roman" panose="02020603050405020304" pitchFamily="18" charset="0"/>
              </a:rPr>
              <a:t>Electrification solutions for Stockholm </a:t>
            </a:r>
          </a:p>
        </p:txBody>
      </p:sp>
      <p:pic>
        <p:nvPicPr>
          <p:cNvPr id="5" name="图片 4">
            <a:extLst>
              <a:ext uri="{FF2B5EF4-FFF2-40B4-BE49-F238E27FC236}">
                <a16:creationId xmlns:a16="http://schemas.microsoft.com/office/drawing/2014/main" id="{DCEC51BE-FA51-45A0-9462-4FBF3C905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827" y="1180807"/>
            <a:ext cx="1192949" cy="1034430"/>
          </a:xfrm>
          <a:prstGeom prst="rect">
            <a:avLst/>
          </a:prstGeom>
        </p:spPr>
      </p:pic>
      <p:pic>
        <p:nvPicPr>
          <p:cNvPr id="9" name="图片 8">
            <a:extLst>
              <a:ext uri="{FF2B5EF4-FFF2-40B4-BE49-F238E27FC236}">
                <a16:creationId xmlns:a16="http://schemas.microsoft.com/office/drawing/2014/main" id="{FE075909-90CD-42A8-AAE0-F5C930890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888" y="1184421"/>
            <a:ext cx="1192949" cy="994849"/>
          </a:xfrm>
          <a:prstGeom prst="rect">
            <a:avLst/>
          </a:prstGeom>
        </p:spPr>
      </p:pic>
      <p:pic>
        <p:nvPicPr>
          <p:cNvPr id="12" name="图片 11">
            <a:extLst>
              <a:ext uri="{FF2B5EF4-FFF2-40B4-BE49-F238E27FC236}">
                <a16:creationId xmlns:a16="http://schemas.microsoft.com/office/drawing/2014/main" id="{D6A7720E-561D-453C-8D9D-07A47C0C7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340" y="1203598"/>
            <a:ext cx="1192948" cy="1003127"/>
          </a:xfrm>
          <a:prstGeom prst="rect">
            <a:avLst/>
          </a:prstGeom>
        </p:spPr>
      </p:pic>
      <p:sp>
        <p:nvSpPr>
          <p:cNvPr id="18" name="文本框 17">
            <a:extLst>
              <a:ext uri="{FF2B5EF4-FFF2-40B4-BE49-F238E27FC236}">
                <a16:creationId xmlns:a16="http://schemas.microsoft.com/office/drawing/2014/main" id="{90BE7FE6-6810-4143-8ACC-F12AC1110AEF}"/>
              </a:ext>
            </a:extLst>
          </p:cNvPr>
          <p:cNvSpPr txBox="1"/>
          <p:nvPr/>
        </p:nvSpPr>
        <p:spPr>
          <a:xfrm>
            <a:off x="1979712" y="2643758"/>
            <a:ext cx="854721" cy="307777"/>
          </a:xfrm>
          <a:prstGeom prst="rect">
            <a:avLst/>
          </a:prstGeom>
          <a:noFill/>
        </p:spPr>
        <p:txBody>
          <a:bodyPr wrap="none" rtlCol="0">
            <a:spAutoFit/>
          </a:bodyPr>
          <a:lstStyle/>
          <a:p>
            <a:r>
              <a:rPr lang="en-US" altLang="zh-CN" sz="1400" b="1" dirty="0">
                <a:solidFill>
                  <a:schemeClr val="accent1"/>
                </a:solidFill>
                <a:ea typeface="微软雅黑" panose="020B0503020204020204" pitchFamily="34" charset="-122"/>
              </a:rPr>
              <a:t>2000 bus</a:t>
            </a:r>
            <a:endParaRPr lang="zh-CN" altLang="en-US" sz="1400" b="1" dirty="0">
              <a:solidFill>
                <a:schemeClr val="accent1"/>
              </a:solidFill>
              <a:ea typeface="微软雅黑" panose="020B0503020204020204" pitchFamily="34" charset="-122"/>
            </a:endParaRPr>
          </a:p>
        </p:txBody>
      </p:sp>
      <p:sp>
        <p:nvSpPr>
          <p:cNvPr id="19" name="文本框 18">
            <a:extLst>
              <a:ext uri="{FF2B5EF4-FFF2-40B4-BE49-F238E27FC236}">
                <a16:creationId xmlns:a16="http://schemas.microsoft.com/office/drawing/2014/main" id="{008BEB0C-D42C-4228-BAEA-67ADEDD07CA4}"/>
              </a:ext>
            </a:extLst>
          </p:cNvPr>
          <p:cNvSpPr txBox="1"/>
          <p:nvPr/>
        </p:nvSpPr>
        <p:spPr>
          <a:xfrm>
            <a:off x="4088386" y="2643757"/>
            <a:ext cx="855555" cy="307777"/>
          </a:xfrm>
          <a:prstGeom prst="rect">
            <a:avLst/>
          </a:prstGeom>
          <a:noFill/>
        </p:spPr>
        <p:txBody>
          <a:bodyPr wrap="none" rtlCol="0">
            <a:spAutoFit/>
          </a:bodyPr>
          <a:lstStyle/>
          <a:p>
            <a:r>
              <a:rPr lang="en-US" altLang="zh-CN" sz="1400" b="1" dirty="0">
                <a:solidFill>
                  <a:schemeClr val="accent1"/>
                </a:solidFill>
                <a:ea typeface="微软雅黑" panose="020B0503020204020204" pitchFamily="34" charset="-122"/>
              </a:rPr>
              <a:t>300 ferry</a:t>
            </a:r>
            <a:endParaRPr lang="zh-CN" altLang="en-US" sz="1400" b="1" dirty="0">
              <a:solidFill>
                <a:schemeClr val="accent1"/>
              </a:solidFill>
              <a:ea typeface="微软雅黑" panose="020B0503020204020204" pitchFamily="34" charset="-122"/>
            </a:endParaRPr>
          </a:p>
        </p:txBody>
      </p:sp>
      <p:sp>
        <p:nvSpPr>
          <p:cNvPr id="21" name="文本框 20">
            <a:extLst>
              <a:ext uri="{FF2B5EF4-FFF2-40B4-BE49-F238E27FC236}">
                <a16:creationId xmlns:a16="http://schemas.microsoft.com/office/drawing/2014/main" id="{ED500569-B3FB-4048-97C4-7D4BEC34C958}"/>
              </a:ext>
            </a:extLst>
          </p:cNvPr>
          <p:cNvSpPr txBox="1"/>
          <p:nvPr/>
        </p:nvSpPr>
        <p:spPr>
          <a:xfrm>
            <a:off x="5868145" y="2643757"/>
            <a:ext cx="1514967" cy="307777"/>
          </a:xfrm>
          <a:prstGeom prst="rect">
            <a:avLst/>
          </a:prstGeom>
          <a:noFill/>
        </p:spPr>
        <p:txBody>
          <a:bodyPr wrap="none" rtlCol="0">
            <a:spAutoFit/>
          </a:bodyPr>
          <a:lstStyle/>
          <a:p>
            <a:r>
              <a:rPr lang="en-US" altLang="zh-CN" sz="1400" b="1" dirty="0">
                <a:solidFill>
                  <a:schemeClr val="accent1"/>
                </a:solidFill>
                <a:ea typeface="微软雅黑" panose="020B0503020204020204" pitchFamily="34" charset="-122"/>
              </a:rPr>
              <a:t>500 garbage truck</a:t>
            </a:r>
            <a:endParaRPr lang="zh-CN" altLang="en-US" sz="1400" b="1" dirty="0">
              <a:solidFill>
                <a:schemeClr val="accent1"/>
              </a:solidFill>
              <a:ea typeface="微软雅黑" panose="020B0503020204020204" pitchFamily="34" charset="-122"/>
            </a:endParaRPr>
          </a:p>
        </p:txBody>
      </p:sp>
      <p:sp>
        <p:nvSpPr>
          <p:cNvPr id="32" name="Shape 1794">
            <a:extLst>
              <a:ext uri="{FF2B5EF4-FFF2-40B4-BE49-F238E27FC236}">
                <a16:creationId xmlns:a16="http://schemas.microsoft.com/office/drawing/2014/main" id="{24192175-3745-4A79-A9DB-A8A61DCAB3DB}"/>
              </a:ext>
            </a:extLst>
          </p:cNvPr>
          <p:cNvSpPr/>
          <p:nvPr/>
        </p:nvSpPr>
        <p:spPr>
          <a:xfrm>
            <a:off x="467544" y="3181345"/>
            <a:ext cx="3587866" cy="1761684"/>
          </a:xfrm>
          <a:prstGeom prst="roundRect">
            <a:avLst>
              <a:gd name="adj" fmla="val 50000"/>
            </a:avLst>
          </a:prstGeom>
          <a:solidFill>
            <a:srgbClr val="D9D9D9"/>
          </a:solidFill>
          <a:ln w="12700">
            <a:solidFill>
              <a:srgbClr val="D9D9D9"/>
            </a:solidFill>
            <a:miter lim="400000"/>
          </a:ln>
        </p:spPr>
        <p:txBody>
          <a:bodyPr lIns="14288" tIns="14288" rIns="14288" bIns="14288" anchor="ctr"/>
          <a:lstStyle/>
          <a:p>
            <a:pPr lvl="0" algn="ctr"/>
            <a:r>
              <a:rPr lang="en-US" dirty="0">
                <a:solidFill>
                  <a:srgbClr val="FF0000"/>
                </a:solidFill>
              </a:rPr>
              <a:t>90,000,000L</a:t>
            </a:r>
            <a:r>
              <a:rPr lang="en-US" sz="1300" dirty="0">
                <a:solidFill>
                  <a:schemeClr val="accent1"/>
                </a:solidFill>
              </a:rPr>
              <a:t> fuel oil per year</a:t>
            </a:r>
          </a:p>
          <a:p>
            <a:pPr lvl="0" algn="ctr"/>
            <a:r>
              <a:rPr lang="en-US" dirty="0">
                <a:solidFill>
                  <a:srgbClr val="FF0000"/>
                </a:solidFill>
              </a:rPr>
              <a:t>230,000,000KG</a:t>
            </a:r>
            <a:r>
              <a:rPr lang="en-US" sz="1300" dirty="0">
                <a:solidFill>
                  <a:schemeClr val="accent1"/>
                </a:solidFill>
              </a:rPr>
              <a:t> CO</a:t>
            </a:r>
            <a:r>
              <a:rPr lang="en-US" sz="1300" baseline="-25000" dirty="0">
                <a:solidFill>
                  <a:schemeClr val="accent1"/>
                </a:solidFill>
              </a:rPr>
              <a:t>2</a:t>
            </a:r>
            <a:r>
              <a:rPr lang="en-US" sz="1300" dirty="0">
                <a:solidFill>
                  <a:schemeClr val="accent1"/>
                </a:solidFill>
              </a:rPr>
              <a:t> per year</a:t>
            </a:r>
          </a:p>
          <a:p>
            <a:pPr lvl="0" algn="ctr"/>
            <a:r>
              <a:rPr lang="en-US" dirty="0">
                <a:solidFill>
                  <a:srgbClr val="FF0000"/>
                </a:solidFill>
              </a:rPr>
              <a:t>900,000KG</a:t>
            </a:r>
            <a:r>
              <a:rPr lang="en-US" sz="1300" dirty="0">
                <a:solidFill>
                  <a:schemeClr val="accent1"/>
                </a:solidFill>
              </a:rPr>
              <a:t> </a:t>
            </a:r>
            <a:r>
              <a:rPr lang="en-US" sz="1300" dirty="0" err="1">
                <a:solidFill>
                  <a:schemeClr val="accent1"/>
                </a:solidFill>
              </a:rPr>
              <a:t>SO</a:t>
            </a:r>
            <a:r>
              <a:rPr lang="en-US" sz="1300" baseline="-25000" dirty="0" err="1">
                <a:solidFill>
                  <a:schemeClr val="accent1"/>
                </a:solidFill>
              </a:rPr>
              <a:t>x</a:t>
            </a:r>
            <a:r>
              <a:rPr lang="en-US" sz="1300" dirty="0">
                <a:solidFill>
                  <a:schemeClr val="accent1"/>
                </a:solidFill>
              </a:rPr>
              <a:t> per year</a:t>
            </a:r>
          </a:p>
          <a:p>
            <a:pPr lvl="0" algn="ctr"/>
            <a:r>
              <a:rPr lang="en-US" dirty="0">
                <a:solidFill>
                  <a:srgbClr val="FF0000"/>
                </a:solidFill>
              </a:rPr>
              <a:t>760,000KG</a:t>
            </a:r>
            <a:r>
              <a:rPr lang="en-US" sz="1300" dirty="0">
                <a:solidFill>
                  <a:srgbClr val="FF0000"/>
                </a:solidFill>
              </a:rPr>
              <a:t> </a:t>
            </a:r>
            <a:r>
              <a:rPr lang="en-US" sz="1300" dirty="0">
                <a:solidFill>
                  <a:schemeClr val="accent1"/>
                </a:solidFill>
              </a:rPr>
              <a:t>NO</a:t>
            </a:r>
            <a:r>
              <a:rPr lang="en-US" sz="1300" baseline="-25000" dirty="0">
                <a:solidFill>
                  <a:schemeClr val="accent1"/>
                </a:solidFill>
              </a:rPr>
              <a:t>x</a:t>
            </a:r>
            <a:r>
              <a:rPr lang="en-US" sz="1300" dirty="0">
                <a:solidFill>
                  <a:schemeClr val="accent1"/>
                </a:solidFill>
              </a:rPr>
              <a:t> per year</a:t>
            </a:r>
          </a:p>
          <a:p>
            <a:pPr lvl="0" algn="ctr"/>
            <a:r>
              <a:rPr lang="en-US" dirty="0">
                <a:solidFill>
                  <a:srgbClr val="FF0000"/>
                </a:solidFill>
              </a:rPr>
              <a:t>160,000KG</a:t>
            </a:r>
            <a:r>
              <a:rPr lang="en-US" sz="1300" dirty="0">
                <a:solidFill>
                  <a:schemeClr val="accent1"/>
                </a:solidFill>
              </a:rPr>
              <a:t> PM per year</a:t>
            </a:r>
          </a:p>
          <a:p>
            <a:pPr lvl="0"/>
            <a:endParaRPr sz="1300" dirty="0">
              <a:solidFill>
                <a:schemeClr val="accent1"/>
              </a:solidFill>
            </a:endParaRPr>
          </a:p>
        </p:txBody>
      </p:sp>
      <p:graphicFrame>
        <p:nvGraphicFramePr>
          <p:cNvPr id="2" name="表格 2">
            <a:extLst>
              <a:ext uri="{FF2B5EF4-FFF2-40B4-BE49-F238E27FC236}">
                <a16:creationId xmlns:a16="http://schemas.microsoft.com/office/drawing/2014/main" id="{038DC25E-2696-4DA1-9866-AA4FE306FE5E}"/>
              </a:ext>
            </a:extLst>
          </p:cNvPr>
          <p:cNvGraphicFramePr>
            <a:graphicFrameLocks noGrp="1"/>
          </p:cNvGraphicFramePr>
          <p:nvPr>
            <p:extLst>
              <p:ext uri="{D42A27DB-BD31-4B8C-83A1-F6EECF244321}">
                <p14:modId xmlns:p14="http://schemas.microsoft.com/office/powerpoint/2010/main" val="1376759179"/>
              </p:ext>
            </p:extLst>
          </p:nvPr>
        </p:nvGraphicFramePr>
        <p:xfrm>
          <a:off x="4427984" y="3208788"/>
          <a:ext cx="3829016" cy="1790308"/>
        </p:xfrm>
        <a:graphic>
          <a:graphicData uri="http://schemas.openxmlformats.org/drawingml/2006/table">
            <a:tbl>
              <a:tblPr firstRow="1" bandRow="1">
                <a:tableStyleId>{5C22544A-7EE6-4342-B048-85BDC9FD1C3A}</a:tableStyleId>
              </a:tblPr>
              <a:tblGrid>
                <a:gridCol w="957254">
                  <a:extLst>
                    <a:ext uri="{9D8B030D-6E8A-4147-A177-3AD203B41FA5}">
                      <a16:colId xmlns:a16="http://schemas.microsoft.com/office/drawing/2014/main" val="1683922984"/>
                    </a:ext>
                  </a:extLst>
                </a:gridCol>
                <a:gridCol w="957254">
                  <a:extLst>
                    <a:ext uri="{9D8B030D-6E8A-4147-A177-3AD203B41FA5}">
                      <a16:colId xmlns:a16="http://schemas.microsoft.com/office/drawing/2014/main" val="3009129722"/>
                    </a:ext>
                  </a:extLst>
                </a:gridCol>
                <a:gridCol w="957254">
                  <a:extLst>
                    <a:ext uri="{9D8B030D-6E8A-4147-A177-3AD203B41FA5}">
                      <a16:colId xmlns:a16="http://schemas.microsoft.com/office/drawing/2014/main" val="3019553586"/>
                    </a:ext>
                  </a:extLst>
                </a:gridCol>
                <a:gridCol w="957254">
                  <a:extLst>
                    <a:ext uri="{9D8B030D-6E8A-4147-A177-3AD203B41FA5}">
                      <a16:colId xmlns:a16="http://schemas.microsoft.com/office/drawing/2014/main" val="861677023"/>
                    </a:ext>
                  </a:extLst>
                </a:gridCol>
              </a:tblGrid>
              <a:tr h="232932">
                <a:tc gridSpan="4">
                  <a:txBody>
                    <a:bodyPr/>
                    <a:lstStyle/>
                    <a:p>
                      <a:pPr rtl="0"/>
                      <a:r>
                        <a:rPr lang="en-US" altLang="zh-CN" sz="1100" dirty="0"/>
                        <a:t>Fuel consumption and </a:t>
                      </a:r>
                      <a:r>
                        <a:rPr lang="en-US" altLang="zh-CN" sz="1100" b="1" kern="1200" dirty="0">
                          <a:solidFill>
                            <a:schemeClr val="lt1"/>
                          </a:solidFill>
                          <a:latin typeface="+mn-lt"/>
                          <a:ea typeface="+mn-ea"/>
                          <a:cs typeface="+mn-cs"/>
                        </a:rPr>
                        <a:t>Exhaust per year</a:t>
                      </a:r>
                    </a:p>
                    <a:p>
                      <a:endParaRPr lang="zh-CN" altLang="en-US" sz="1100" dirty="0"/>
                    </a:p>
                  </a:txBody>
                  <a:tcPr marL="57435" marR="57435" marT="28718" marB="28718"/>
                </a:tc>
                <a:tc hMerge="1">
                  <a:txBody>
                    <a:bodyPr/>
                    <a:lstStyle/>
                    <a:p>
                      <a:endParaRPr lang="zh-CN" altLang="en-US" sz="1100" dirty="0"/>
                    </a:p>
                  </a:txBody>
                  <a:tcPr marL="57435" marR="57435" marT="28718" marB="28718"/>
                </a:tc>
                <a:tc hMerge="1">
                  <a:txBody>
                    <a:bodyPr/>
                    <a:lstStyle/>
                    <a:p>
                      <a:endParaRPr lang="zh-CN" altLang="en-US" sz="1100" dirty="0"/>
                    </a:p>
                  </a:txBody>
                  <a:tcPr marL="57435" marR="57435" marT="28718" marB="28718"/>
                </a:tc>
                <a:tc hMerge="1">
                  <a:txBody>
                    <a:bodyPr/>
                    <a:lstStyle/>
                    <a:p>
                      <a:endParaRPr lang="zh-CN" altLang="en-US" sz="1100" dirty="0"/>
                    </a:p>
                  </a:txBody>
                  <a:tcPr marL="57435" marR="57435" marT="28718" marB="28718"/>
                </a:tc>
                <a:extLst>
                  <a:ext uri="{0D108BD9-81ED-4DB2-BD59-A6C34878D82A}">
                    <a16:rowId xmlns:a16="http://schemas.microsoft.com/office/drawing/2014/main" val="2379005144"/>
                  </a:ext>
                </a:extLst>
              </a:tr>
              <a:tr h="232932">
                <a:tc>
                  <a:txBody>
                    <a:bodyPr/>
                    <a:lstStyle/>
                    <a:p>
                      <a:endParaRPr lang="zh-CN" altLang="en-US" sz="1100" dirty="0"/>
                    </a:p>
                  </a:txBody>
                  <a:tcPr marL="57435" marR="57435" marT="28718" marB="28718"/>
                </a:tc>
                <a:tc>
                  <a:txBody>
                    <a:bodyPr/>
                    <a:lstStyle/>
                    <a:p>
                      <a:r>
                        <a:rPr lang="en-US" altLang="zh-CN" sz="1100" dirty="0"/>
                        <a:t>bus</a:t>
                      </a:r>
                      <a:endParaRPr lang="zh-CN" altLang="en-US" sz="1100" dirty="0"/>
                    </a:p>
                  </a:txBody>
                  <a:tcPr marL="57435" marR="57435" marT="28718" marB="28718"/>
                </a:tc>
                <a:tc>
                  <a:txBody>
                    <a:bodyPr/>
                    <a:lstStyle/>
                    <a:p>
                      <a:r>
                        <a:rPr lang="en-US" altLang="zh-CN" sz="1100" dirty="0"/>
                        <a:t>ferry</a:t>
                      </a:r>
                      <a:endParaRPr lang="zh-CN" altLang="en-US" sz="1100" dirty="0"/>
                    </a:p>
                  </a:txBody>
                  <a:tcPr marL="57435" marR="57435" marT="28718" marB="28718"/>
                </a:tc>
                <a:tc>
                  <a:txBody>
                    <a:bodyPr/>
                    <a:lstStyle/>
                    <a:p>
                      <a:r>
                        <a:rPr lang="en-US" altLang="zh-CN" sz="1100" dirty="0"/>
                        <a:t>Garbage truck</a:t>
                      </a:r>
                      <a:endParaRPr lang="zh-CN" altLang="en-US" sz="1100" dirty="0"/>
                    </a:p>
                  </a:txBody>
                  <a:tcPr marL="57435" marR="57435" marT="28718" marB="28718"/>
                </a:tc>
                <a:extLst>
                  <a:ext uri="{0D108BD9-81ED-4DB2-BD59-A6C34878D82A}">
                    <a16:rowId xmlns:a16="http://schemas.microsoft.com/office/drawing/2014/main" val="2613674365"/>
                  </a:ext>
                </a:extLst>
              </a:tr>
              <a:tr h="232932">
                <a:tc>
                  <a:txBody>
                    <a:bodyPr/>
                    <a:lstStyle/>
                    <a:p>
                      <a:r>
                        <a:rPr lang="en-US" altLang="zh-CN" sz="1100" dirty="0"/>
                        <a:t>Fuel oil</a:t>
                      </a:r>
                      <a:r>
                        <a:rPr lang="zh-CN" altLang="en-US" sz="1100" dirty="0"/>
                        <a:t> </a:t>
                      </a:r>
                      <a:r>
                        <a:rPr lang="en-US" altLang="zh-CN" sz="1100" dirty="0"/>
                        <a:t>(L)</a:t>
                      </a:r>
                      <a:endParaRPr lang="zh-CN" altLang="en-US" sz="1100" dirty="0"/>
                    </a:p>
                  </a:txBody>
                  <a:tcPr marL="57435" marR="57435" marT="28718" marB="28718"/>
                </a:tc>
                <a:tc>
                  <a:txBody>
                    <a:bodyPr/>
                    <a:lstStyle/>
                    <a:p>
                      <a:r>
                        <a:rPr lang="en-US" altLang="zh-CN" sz="1100" dirty="0"/>
                        <a:t>25550</a:t>
                      </a:r>
                      <a:endParaRPr lang="zh-CN" altLang="en-US" sz="1100" dirty="0"/>
                    </a:p>
                  </a:txBody>
                  <a:tcPr marL="57435" marR="57435" marT="28718" marB="28718"/>
                </a:tc>
                <a:tc>
                  <a:txBody>
                    <a:bodyPr/>
                    <a:lstStyle/>
                    <a:p>
                      <a:r>
                        <a:rPr lang="en-US" altLang="zh-CN" sz="1100" dirty="0"/>
                        <a:t>109500</a:t>
                      </a:r>
                      <a:endParaRPr lang="zh-CN" altLang="en-US" sz="1100" dirty="0"/>
                    </a:p>
                  </a:txBody>
                  <a:tcPr marL="57435" marR="57435" marT="28718" marB="28718"/>
                </a:tc>
                <a:tc>
                  <a:txBody>
                    <a:bodyPr/>
                    <a:lstStyle/>
                    <a:p>
                      <a:r>
                        <a:rPr lang="en-US" altLang="zh-CN" sz="1100" dirty="0"/>
                        <a:t>14600</a:t>
                      </a:r>
                      <a:endParaRPr lang="zh-CN" altLang="en-US" sz="1100" dirty="0"/>
                    </a:p>
                  </a:txBody>
                  <a:tcPr marL="57435" marR="57435" marT="28718" marB="28718"/>
                </a:tc>
                <a:extLst>
                  <a:ext uri="{0D108BD9-81ED-4DB2-BD59-A6C34878D82A}">
                    <a16:rowId xmlns:a16="http://schemas.microsoft.com/office/drawing/2014/main" val="835356635"/>
                  </a:ext>
                </a:extLst>
              </a:tr>
              <a:tr h="232932">
                <a:tc>
                  <a:txBody>
                    <a:bodyPr/>
                    <a:lstStyle/>
                    <a:p>
                      <a:r>
                        <a:rPr lang="en-US" altLang="zh-CN" sz="1100" dirty="0"/>
                        <a:t>CO</a:t>
                      </a:r>
                      <a:r>
                        <a:rPr lang="en-US" altLang="zh-CN" sz="1100" baseline="-25000" dirty="0"/>
                        <a:t>2</a:t>
                      </a:r>
                      <a:r>
                        <a:rPr lang="en-US" altLang="zh-CN" sz="1100" dirty="0"/>
                        <a:t> (KG)</a:t>
                      </a:r>
                      <a:endParaRPr lang="zh-CN" altLang="en-US" sz="1100" dirty="0"/>
                    </a:p>
                  </a:txBody>
                  <a:tcPr marL="57435" marR="57435" marT="28718" marB="28718"/>
                </a:tc>
                <a:tc>
                  <a:txBody>
                    <a:bodyPr/>
                    <a:lstStyle/>
                    <a:p>
                      <a:r>
                        <a:rPr lang="en-US" altLang="zh-CN" sz="1100" dirty="0"/>
                        <a:t>65000</a:t>
                      </a:r>
                      <a:endParaRPr lang="zh-CN" altLang="en-US" sz="1100" dirty="0"/>
                    </a:p>
                  </a:txBody>
                  <a:tcPr marL="57435" marR="57435" marT="28718" marB="28718"/>
                </a:tc>
                <a:tc>
                  <a:txBody>
                    <a:bodyPr/>
                    <a:lstStyle/>
                    <a:p>
                      <a:r>
                        <a:rPr lang="en-US" altLang="zh-CN" sz="1100" dirty="0"/>
                        <a:t>280000</a:t>
                      </a:r>
                      <a:endParaRPr lang="zh-CN" altLang="en-US" sz="1100" dirty="0"/>
                    </a:p>
                  </a:txBody>
                  <a:tcPr marL="57435" marR="57435" marT="28718" marB="28718"/>
                </a:tc>
                <a:tc>
                  <a:txBody>
                    <a:bodyPr/>
                    <a:lstStyle/>
                    <a:p>
                      <a:r>
                        <a:rPr lang="en-US" altLang="zh-CN" sz="1100" dirty="0"/>
                        <a:t>38000</a:t>
                      </a:r>
                      <a:endParaRPr lang="zh-CN" altLang="en-US" sz="1100" dirty="0"/>
                    </a:p>
                  </a:txBody>
                  <a:tcPr marL="57435" marR="57435" marT="28718" marB="28718"/>
                </a:tc>
                <a:extLst>
                  <a:ext uri="{0D108BD9-81ED-4DB2-BD59-A6C34878D82A}">
                    <a16:rowId xmlns:a16="http://schemas.microsoft.com/office/drawing/2014/main" val="1445929032"/>
                  </a:ext>
                </a:extLst>
              </a:tr>
              <a:tr h="232932">
                <a:tc>
                  <a:txBody>
                    <a:bodyPr/>
                    <a:lstStyle/>
                    <a:p>
                      <a:r>
                        <a:rPr lang="en-US" altLang="zh-CN" sz="1100" dirty="0"/>
                        <a:t>So</a:t>
                      </a:r>
                      <a:r>
                        <a:rPr lang="en-US" altLang="zh-CN" sz="1100" baseline="-25000" dirty="0"/>
                        <a:t>x </a:t>
                      </a:r>
                      <a:r>
                        <a:rPr lang="en-US" altLang="zh-CN" sz="1100" dirty="0"/>
                        <a:t>(KG)</a:t>
                      </a:r>
                      <a:endParaRPr lang="zh-CN" altLang="en-US" sz="1100" dirty="0"/>
                    </a:p>
                  </a:txBody>
                  <a:tcPr marL="57435" marR="57435" marT="28718" marB="28718"/>
                </a:tc>
                <a:tc>
                  <a:txBody>
                    <a:bodyPr/>
                    <a:lstStyle/>
                    <a:p>
                      <a:r>
                        <a:rPr lang="en-US" altLang="zh-CN" sz="1100" dirty="0"/>
                        <a:t>255</a:t>
                      </a:r>
                      <a:endParaRPr lang="zh-CN" altLang="en-US" sz="1100" dirty="0"/>
                    </a:p>
                  </a:txBody>
                  <a:tcPr marL="57435" marR="57435" marT="28718" marB="28718"/>
                </a:tc>
                <a:tc>
                  <a:txBody>
                    <a:bodyPr/>
                    <a:lstStyle/>
                    <a:p>
                      <a:r>
                        <a:rPr lang="en-US" altLang="zh-CN" sz="1100" dirty="0"/>
                        <a:t>1100</a:t>
                      </a:r>
                      <a:endParaRPr lang="zh-CN" altLang="en-US" sz="1100" dirty="0"/>
                    </a:p>
                  </a:txBody>
                  <a:tcPr marL="57435" marR="57435" marT="28718" marB="28718"/>
                </a:tc>
                <a:tc>
                  <a:txBody>
                    <a:bodyPr/>
                    <a:lstStyle/>
                    <a:p>
                      <a:r>
                        <a:rPr lang="en-US" altLang="zh-CN" sz="1100" dirty="0"/>
                        <a:t>140</a:t>
                      </a:r>
                      <a:endParaRPr lang="zh-CN" altLang="en-US" sz="1100" dirty="0"/>
                    </a:p>
                  </a:txBody>
                  <a:tcPr marL="57435" marR="57435" marT="28718" marB="28718"/>
                </a:tc>
                <a:extLst>
                  <a:ext uri="{0D108BD9-81ED-4DB2-BD59-A6C34878D82A}">
                    <a16:rowId xmlns:a16="http://schemas.microsoft.com/office/drawing/2014/main" val="3330900963"/>
                  </a:ext>
                </a:extLst>
              </a:tr>
              <a:tr h="232932">
                <a:tc>
                  <a:txBody>
                    <a:bodyPr/>
                    <a:lstStyle/>
                    <a:p>
                      <a:r>
                        <a:rPr lang="en-US" altLang="zh-CN" sz="1100" dirty="0" err="1"/>
                        <a:t>No</a:t>
                      </a:r>
                      <a:r>
                        <a:rPr lang="en-US" altLang="zh-CN" sz="1100" baseline="-25000" dirty="0" err="1"/>
                        <a:t>x</a:t>
                      </a:r>
                      <a:r>
                        <a:rPr lang="en-US" altLang="zh-CN" sz="1100" baseline="-25000" dirty="0"/>
                        <a:t> </a:t>
                      </a:r>
                      <a:r>
                        <a:rPr lang="en-US" altLang="zh-CN" sz="1100" dirty="0"/>
                        <a:t>(KG)</a:t>
                      </a:r>
                      <a:endParaRPr lang="zh-CN" altLang="en-US" sz="1100" dirty="0"/>
                    </a:p>
                  </a:txBody>
                  <a:tcPr marL="57435" marR="57435" marT="28718" marB="28718"/>
                </a:tc>
                <a:tc>
                  <a:txBody>
                    <a:bodyPr/>
                    <a:lstStyle/>
                    <a:p>
                      <a:r>
                        <a:rPr lang="en-US" altLang="zh-CN" sz="1100" dirty="0"/>
                        <a:t>215</a:t>
                      </a:r>
                      <a:endParaRPr lang="zh-CN" altLang="en-US" sz="1100" dirty="0"/>
                    </a:p>
                  </a:txBody>
                  <a:tcPr marL="57435" marR="57435" marT="28718" marB="28718"/>
                </a:tc>
                <a:tc>
                  <a:txBody>
                    <a:bodyPr/>
                    <a:lstStyle/>
                    <a:p>
                      <a:r>
                        <a:rPr lang="en-US" altLang="zh-CN" sz="1100" dirty="0"/>
                        <a:t>940</a:t>
                      </a:r>
                      <a:endParaRPr lang="zh-CN" altLang="en-US" sz="1100" dirty="0"/>
                    </a:p>
                  </a:txBody>
                  <a:tcPr marL="57435" marR="57435" marT="28718" marB="28718"/>
                </a:tc>
                <a:tc>
                  <a:txBody>
                    <a:bodyPr/>
                    <a:lstStyle/>
                    <a:p>
                      <a:r>
                        <a:rPr lang="en-US" altLang="zh-CN" sz="1100" dirty="0"/>
                        <a:t>120</a:t>
                      </a:r>
                      <a:endParaRPr lang="zh-CN" altLang="en-US" sz="1100" dirty="0"/>
                    </a:p>
                  </a:txBody>
                  <a:tcPr marL="57435" marR="57435" marT="28718" marB="28718"/>
                </a:tc>
                <a:extLst>
                  <a:ext uri="{0D108BD9-81ED-4DB2-BD59-A6C34878D82A}">
                    <a16:rowId xmlns:a16="http://schemas.microsoft.com/office/drawing/2014/main" val="3306695813"/>
                  </a:ext>
                </a:extLst>
              </a:tr>
              <a:tr h="232932">
                <a:tc>
                  <a:txBody>
                    <a:bodyPr/>
                    <a:lstStyle/>
                    <a:p>
                      <a:r>
                        <a:rPr lang="en-US" altLang="zh-CN" sz="1100" dirty="0"/>
                        <a:t>PM (KG)</a:t>
                      </a:r>
                      <a:endParaRPr lang="zh-CN" altLang="en-US" sz="1100" dirty="0"/>
                    </a:p>
                  </a:txBody>
                  <a:tcPr marL="57435" marR="57435" marT="28718" marB="28718"/>
                </a:tc>
                <a:tc>
                  <a:txBody>
                    <a:bodyPr/>
                    <a:lstStyle/>
                    <a:p>
                      <a:r>
                        <a:rPr lang="en-US" altLang="zh-CN" sz="1100" dirty="0"/>
                        <a:t>45</a:t>
                      </a:r>
                      <a:endParaRPr lang="zh-CN" altLang="en-US" sz="1100" dirty="0"/>
                    </a:p>
                  </a:txBody>
                  <a:tcPr marL="57435" marR="57435" marT="28718" marB="28718"/>
                </a:tc>
                <a:tc>
                  <a:txBody>
                    <a:bodyPr/>
                    <a:lstStyle/>
                    <a:p>
                      <a:r>
                        <a:rPr lang="en-US" altLang="zh-CN" sz="1100" dirty="0"/>
                        <a:t>200</a:t>
                      </a:r>
                      <a:endParaRPr lang="zh-CN" altLang="en-US" sz="1100" dirty="0"/>
                    </a:p>
                  </a:txBody>
                  <a:tcPr marL="57435" marR="57435" marT="28718" marB="28718"/>
                </a:tc>
                <a:tc>
                  <a:txBody>
                    <a:bodyPr/>
                    <a:lstStyle/>
                    <a:p>
                      <a:r>
                        <a:rPr lang="en-US" altLang="zh-CN" sz="1100" dirty="0"/>
                        <a:t>25</a:t>
                      </a:r>
                      <a:endParaRPr lang="zh-CN" altLang="en-US" sz="1100" dirty="0"/>
                    </a:p>
                  </a:txBody>
                  <a:tcPr marL="57435" marR="57435" marT="28718" marB="28718"/>
                </a:tc>
                <a:extLst>
                  <a:ext uri="{0D108BD9-81ED-4DB2-BD59-A6C34878D82A}">
                    <a16:rowId xmlns:a16="http://schemas.microsoft.com/office/drawing/2014/main" val="967119018"/>
                  </a:ext>
                </a:extLst>
              </a:tr>
            </a:tbl>
          </a:graphicData>
        </a:graphic>
      </p:graphicFrame>
    </p:spTree>
    <p:extLst>
      <p:ext uri="{BB962C8B-B14F-4D97-AF65-F5344CB8AC3E}">
        <p14:creationId xmlns:p14="http://schemas.microsoft.com/office/powerpoint/2010/main" val="2829912095"/>
      </p:ext>
    </p:extLst>
  </p:cSld>
  <p:clrMapOvr>
    <a:masterClrMapping/>
  </p:clrMapOvr>
  <p:transition spd="slow" advTm="0">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0E46A932-B98C-4E02-8332-08AF2C157467}"/>
              </a:ext>
            </a:extLst>
          </p:cNvPr>
          <p:cNvSpPr txBox="1">
            <a:spLocks/>
          </p:cNvSpPr>
          <p:nvPr/>
        </p:nvSpPr>
        <p:spPr>
          <a:xfrm>
            <a:off x="755576" y="200471"/>
            <a:ext cx="640871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700" b="1" dirty="0">
                <a:latin typeface="Times New Roman" panose="02020603050405020304" pitchFamily="18" charset="0"/>
                <a:ea typeface="微软雅黑" panose="020B0503020204020204" pitchFamily="34" charset="-122"/>
                <a:cs typeface="Times New Roman" panose="02020603050405020304" pitchFamily="18" charset="0"/>
              </a:rPr>
              <a:t>Electrification solutions for Stockholm </a:t>
            </a:r>
          </a:p>
        </p:txBody>
      </p:sp>
      <p:sp>
        <p:nvSpPr>
          <p:cNvPr id="2" name="矩形: 圆角 1">
            <a:extLst>
              <a:ext uri="{FF2B5EF4-FFF2-40B4-BE49-F238E27FC236}">
                <a16:creationId xmlns:a16="http://schemas.microsoft.com/office/drawing/2014/main" id="{DDFB6319-B0EE-477B-AABB-4BB4A529AC5E}"/>
              </a:ext>
            </a:extLst>
          </p:cNvPr>
          <p:cNvSpPr/>
          <p:nvPr/>
        </p:nvSpPr>
        <p:spPr>
          <a:xfrm>
            <a:off x="2591780" y="1635646"/>
            <a:ext cx="3960440" cy="11521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Bus</a:t>
            </a:r>
            <a:r>
              <a:rPr lang="zh-CN" altLang="en-US" dirty="0">
                <a:solidFill>
                  <a:schemeClr val="accent1"/>
                </a:solidFill>
              </a:rPr>
              <a:t>→</a:t>
            </a:r>
            <a:r>
              <a:rPr lang="en-US" altLang="zh-CN" dirty="0">
                <a:solidFill>
                  <a:schemeClr val="accent1"/>
                </a:solidFill>
              </a:rPr>
              <a:t>Fast-charging</a:t>
            </a:r>
          </a:p>
          <a:p>
            <a:pPr algn="ctr"/>
            <a:r>
              <a:rPr lang="en-US" altLang="zh-CN" dirty="0">
                <a:solidFill>
                  <a:schemeClr val="accent1"/>
                </a:solidFill>
              </a:rPr>
              <a:t>Ferry</a:t>
            </a:r>
            <a:r>
              <a:rPr lang="zh-CN" altLang="en-US" dirty="0">
                <a:solidFill>
                  <a:schemeClr val="accent1"/>
                </a:solidFill>
              </a:rPr>
              <a:t> →</a:t>
            </a:r>
            <a:r>
              <a:rPr lang="en-US" altLang="zh-CN" dirty="0">
                <a:solidFill>
                  <a:schemeClr val="accent1"/>
                </a:solidFill>
              </a:rPr>
              <a:t>Fast-charging</a:t>
            </a:r>
          </a:p>
          <a:p>
            <a:pPr algn="ctr"/>
            <a:r>
              <a:rPr lang="en-US" altLang="zh-CN" dirty="0">
                <a:solidFill>
                  <a:schemeClr val="accent1"/>
                </a:solidFill>
              </a:rPr>
              <a:t>Garbage truck</a:t>
            </a:r>
            <a:r>
              <a:rPr lang="zh-CN" altLang="en-US" dirty="0">
                <a:solidFill>
                  <a:schemeClr val="accent1"/>
                </a:solidFill>
              </a:rPr>
              <a:t> →</a:t>
            </a:r>
            <a:r>
              <a:rPr lang="en-US" altLang="zh-CN" dirty="0">
                <a:solidFill>
                  <a:schemeClr val="accent1"/>
                </a:solidFill>
              </a:rPr>
              <a:t>Hybrid</a:t>
            </a:r>
            <a:endParaRPr lang="zh-CN" altLang="en-US" dirty="0">
              <a:solidFill>
                <a:schemeClr val="accent1"/>
              </a:solidFill>
            </a:endParaRPr>
          </a:p>
        </p:txBody>
      </p:sp>
      <p:sp>
        <p:nvSpPr>
          <p:cNvPr id="6" name="文本框 5">
            <a:extLst>
              <a:ext uri="{FF2B5EF4-FFF2-40B4-BE49-F238E27FC236}">
                <a16:creationId xmlns:a16="http://schemas.microsoft.com/office/drawing/2014/main" id="{EB60A65D-811E-47FD-87EC-9610D8EBC30C}"/>
              </a:ext>
            </a:extLst>
          </p:cNvPr>
          <p:cNvSpPr txBox="1"/>
          <p:nvPr/>
        </p:nvSpPr>
        <p:spPr>
          <a:xfrm>
            <a:off x="3113107" y="1275606"/>
            <a:ext cx="2917786" cy="276999"/>
          </a:xfrm>
          <a:prstGeom prst="rect">
            <a:avLst/>
          </a:prstGeom>
          <a:noFill/>
        </p:spPr>
        <p:txBody>
          <a:bodyPr wrap="none" rtlCol="0">
            <a:spAutoFit/>
          </a:bodyPr>
          <a:lstStyle/>
          <a:p>
            <a:r>
              <a:rPr lang="en-US" altLang="zh-CN" sz="1200" dirty="0">
                <a:solidFill>
                  <a:schemeClr val="accent1"/>
                </a:solidFill>
                <a:latin typeface="微软雅黑" panose="020B0503020204020204" pitchFamily="34" charset="-122"/>
                <a:ea typeface="微软雅黑" panose="020B0503020204020204" pitchFamily="34" charset="-122"/>
              </a:rPr>
              <a:t>Public Traffic Electrification solutions </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22" name="Shape 1794">
            <a:extLst>
              <a:ext uri="{FF2B5EF4-FFF2-40B4-BE49-F238E27FC236}">
                <a16:creationId xmlns:a16="http://schemas.microsoft.com/office/drawing/2014/main" id="{5AF1FB33-93CF-4BF1-9574-EA103EDEA485}"/>
              </a:ext>
            </a:extLst>
          </p:cNvPr>
          <p:cNvSpPr/>
          <p:nvPr/>
        </p:nvSpPr>
        <p:spPr>
          <a:xfrm>
            <a:off x="2375758" y="3234671"/>
            <a:ext cx="3929242" cy="1761684"/>
          </a:xfrm>
          <a:prstGeom prst="roundRect">
            <a:avLst>
              <a:gd name="adj" fmla="val 50000"/>
            </a:avLst>
          </a:prstGeom>
          <a:solidFill>
            <a:srgbClr val="D9D9D9"/>
          </a:solidFill>
          <a:ln w="12700">
            <a:solidFill>
              <a:srgbClr val="D9D9D9"/>
            </a:solidFill>
            <a:miter lim="400000"/>
          </a:ln>
        </p:spPr>
        <p:txBody>
          <a:bodyPr lIns="14288" tIns="14288" rIns="14288" bIns="14288" anchor="ctr"/>
          <a:lstStyle/>
          <a:p>
            <a:pPr lvl="0" algn="ctr"/>
            <a:r>
              <a:rPr lang="en-US" sz="1300" dirty="0">
                <a:solidFill>
                  <a:schemeClr val="accent1"/>
                </a:solidFill>
              </a:rPr>
              <a:t>90,000,000L</a:t>
            </a:r>
            <a:r>
              <a:rPr lang="zh-CN" altLang="en-US" sz="1300" dirty="0">
                <a:solidFill>
                  <a:schemeClr val="accent1"/>
                </a:solidFill>
              </a:rPr>
              <a:t>→</a:t>
            </a:r>
            <a:r>
              <a:rPr lang="en-US" altLang="zh-CN" dirty="0">
                <a:solidFill>
                  <a:srgbClr val="FF0000"/>
                </a:solidFill>
              </a:rPr>
              <a:t>3,650,000L</a:t>
            </a:r>
            <a:r>
              <a:rPr lang="en-US" sz="1300" dirty="0">
                <a:solidFill>
                  <a:schemeClr val="accent1"/>
                </a:solidFill>
              </a:rPr>
              <a:t> fuel oil per year</a:t>
            </a:r>
          </a:p>
          <a:p>
            <a:pPr lvl="0" algn="ctr"/>
            <a:r>
              <a:rPr lang="en-US" sz="1300" dirty="0">
                <a:solidFill>
                  <a:schemeClr val="accent1"/>
                </a:solidFill>
              </a:rPr>
              <a:t>230,000,000KG</a:t>
            </a:r>
            <a:r>
              <a:rPr lang="zh-CN" altLang="en-US" sz="1300" dirty="0">
                <a:solidFill>
                  <a:schemeClr val="accent1"/>
                </a:solidFill>
              </a:rPr>
              <a:t> →</a:t>
            </a:r>
            <a:r>
              <a:rPr lang="en-US" altLang="zh-CN" dirty="0">
                <a:solidFill>
                  <a:srgbClr val="FF0000"/>
                </a:solidFill>
              </a:rPr>
              <a:t>9,500,000KG</a:t>
            </a:r>
            <a:r>
              <a:rPr lang="en-US" sz="1300" dirty="0">
                <a:solidFill>
                  <a:schemeClr val="accent1"/>
                </a:solidFill>
              </a:rPr>
              <a:t> CO</a:t>
            </a:r>
            <a:r>
              <a:rPr lang="en-US" sz="1300" baseline="-25000" dirty="0">
                <a:solidFill>
                  <a:schemeClr val="accent1"/>
                </a:solidFill>
              </a:rPr>
              <a:t>2</a:t>
            </a:r>
            <a:r>
              <a:rPr lang="en-US" sz="1300" dirty="0">
                <a:solidFill>
                  <a:schemeClr val="accent1"/>
                </a:solidFill>
              </a:rPr>
              <a:t> per year</a:t>
            </a:r>
          </a:p>
          <a:p>
            <a:pPr lvl="0" algn="ctr"/>
            <a:r>
              <a:rPr lang="en-US" sz="1300" dirty="0">
                <a:solidFill>
                  <a:schemeClr val="accent1"/>
                </a:solidFill>
              </a:rPr>
              <a:t>900,000KG</a:t>
            </a:r>
            <a:r>
              <a:rPr lang="zh-CN" altLang="en-US" sz="1300" dirty="0">
                <a:solidFill>
                  <a:schemeClr val="accent1"/>
                </a:solidFill>
              </a:rPr>
              <a:t> →</a:t>
            </a:r>
            <a:r>
              <a:rPr lang="en-US" altLang="zh-CN" dirty="0">
                <a:solidFill>
                  <a:srgbClr val="FF0000"/>
                </a:solidFill>
              </a:rPr>
              <a:t>35,000KG</a:t>
            </a:r>
            <a:r>
              <a:rPr lang="en-US" sz="1300" dirty="0">
                <a:solidFill>
                  <a:schemeClr val="accent1"/>
                </a:solidFill>
              </a:rPr>
              <a:t> </a:t>
            </a:r>
            <a:r>
              <a:rPr lang="en-US" sz="1300" dirty="0" err="1">
                <a:solidFill>
                  <a:schemeClr val="accent1"/>
                </a:solidFill>
              </a:rPr>
              <a:t>SO</a:t>
            </a:r>
            <a:r>
              <a:rPr lang="en-US" sz="1300" baseline="-25000" dirty="0" err="1">
                <a:solidFill>
                  <a:schemeClr val="accent1"/>
                </a:solidFill>
              </a:rPr>
              <a:t>x</a:t>
            </a:r>
            <a:r>
              <a:rPr lang="en-US" sz="1300" dirty="0">
                <a:solidFill>
                  <a:schemeClr val="accent1"/>
                </a:solidFill>
              </a:rPr>
              <a:t> per year</a:t>
            </a:r>
          </a:p>
          <a:p>
            <a:pPr lvl="0" algn="ctr"/>
            <a:r>
              <a:rPr lang="en-US" sz="1300" dirty="0">
                <a:solidFill>
                  <a:schemeClr val="accent1"/>
                </a:solidFill>
              </a:rPr>
              <a:t>760,000KG</a:t>
            </a:r>
            <a:r>
              <a:rPr lang="zh-CN" altLang="en-US" sz="1300" dirty="0">
                <a:solidFill>
                  <a:schemeClr val="accent1"/>
                </a:solidFill>
              </a:rPr>
              <a:t> →</a:t>
            </a:r>
            <a:r>
              <a:rPr lang="en-US" altLang="zh-CN" dirty="0">
                <a:solidFill>
                  <a:srgbClr val="FF0000"/>
                </a:solidFill>
              </a:rPr>
              <a:t>30,000KG</a:t>
            </a:r>
            <a:r>
              <a:rPr lang="en-US" sz="1300" dirty="0">
                <a:solidFill>
                  <a:schemeClr val="accent1"/>
                </a:solidFill>
              </a:rPr>
              <a:t> NO</a:t>
            </a:r>
            <a:r>
              <a:rPr lang="en-US" sz="1300" baseline="-25000" dirty="0">
                <a:solidFill>
                  <a:schemeClr val="accent1"/>
                </a:solidFill>
              </a:rPr>
              <a:t>x</a:t>
            </a:r>
            <a:r>
              <a:rPr lang="en-US" sz="1300" dirty="0">
                <a:solidFill>
                  <a:schemeClr val="accent1"/>
                </a:solidFill>
              </a:rPr>
              <a:t> per year</a:t>
            </a:r>
          </a:p>
          <a:p>
            <a:pPr lvl="0" algn="ctr"/>
            <a:r>
              <a:rPr lang="en-US" sz="1300" dirty="0">
                <a:solidFill>
                  <a:schemeClr val="accent1"/>
                </a:solidFill>
              </a:rPr>
              <a:t>160,000KG</a:t>
            </a:r>
            <a:r>
              <a:rPr lang="zh-CN" altLang="en-US" sz="1300" dirty="0">
                <a:solidFill>
                  <a:schemeClr val="accent1"/>
                </a:solidFill>
              </a:rPr>
              <a:t> →</a:t>
            </a:r>
            <a:r>
              <a:rPr lang="en-US" altLang="zh-CN" dirty="0">
                <a:solidFill>
                  <a:srgbClr val="FF0000"/>
                </a:solidFill>
              </a:rPr>
              <a:t>6,250KG</a:t>
            </a:r>
            <a:r>
              <a:rPr lang="en-US" sz="1300" dirty="0">
                <a:solidFill>
                  <a:schemeClr val="accent1"/>
                </a:solidFill>
              </a:rPr>
              <a:t> PM per year</a:t>
            </a:r>
          </a:p>
          <a:p>
            <a:pPr lvl="0"/>
            <a:endParaRPr sz="1300" dirty="0">
              <a:solidFill>
                <a:schemeClr val="accent1"/>
              </a:solidFill>
            </a:endParaRPr>
          </a:p>
        </p:txBody>
      </p:sp>
      <p:sp>
        <p:nvSpPr>
          <p:cNvPr id="7" name="箭头: 右弧形 6">
            <a:extLst>
              <a:ext uri="{FF2B5EF4-FFF2-40B4-BE49-F238E27FC236}">
                <a16:creationId xmlns:a16="http://schemas.microsoft.com/office/drawing/2014/main" id="{6649DE21-912B-48A1-A4DA-FBBA3A762414}"/>
              </a:ext>
            </a:extLst>
          </p:cNvPr>
          <p:cNvSpPr/>
          <p:nvPr/>
        </p:nvSpPr>
        <p:spPr>
          <a:xfrm>
            <a:off x="6768244" y="2027281"/>
            <a:ext cx="792088" cy="2088232"/>
          </a:xfrm>
          <a:prstGeom prst="curvedLef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3" name="文本框 22">
            <a:extLst>
              <a:ext uri="{FF2B5EF4-FFF2-40B4-BE49-F238E27FC236}">
                <a16:creationId xmlns:a16="http://schemas.microsoft.com/office/drawing/2014/main" id="{620D2067-31ED-4A46-9249-D549D8020292}"/>
              </a:ext>
            </a:extLst>
          </p:cNvPr>
          <p:cNvSpPr txBox="1"/>
          <p:nvPr/>
        </p:nvSpPr>
        <p:spPr>
          <a:xfrm>
            <a:off x="6547161" y="2748231"/>
            <a:ext cx="2124236" cy="646331"/>
          </a:xfrm>
          <a:prstGeom prst="rect">
            <a:avLst/>
          </a:prstGeom>
          <a:noFill/>
        </p:spPr>
        <p:txBody>
          <a:bodyPr wrap="square">
            <a:spAutoFit/>
          </a:bodyPr>
          <a:lstStyle/>
          <a:p>
            <a:r>
              <a:rPr lang="zh-CN" altLang="en-US" dirty="0">
                <a:solidFill>
                  <a:schemeClr val="accent1"/>
                </a:solidFill>
              </a:rPr>
              <a:t>9</a:t>
            </a:r>
            <a:r>
              <a:rPr lang="en-US" altLang="zh-CN" dirty="0">
                <a:solidFill>
                  <a:schemeClr val="accent1"/>
                </a:solidFill>
              </a:rPr>
              <a:t>5</a:t>
            </a:r>
            <a:r>
              <a:rPr lang="zh-CN" altLang="en-US" dirty="0">
                <a:solidFill>
                  <a:schemeClr val="accent1"/>
                </a:solidFill>
              </a:rPr>
              <a:t>% reduction in pollution emissions</a:t>
            </a:r>
          </a:p>
        </p:txBody>
      </p:sp>
    </p:spTree>
    <p:extLst>
      <p:ext uri="{BB962C8B-B14F-4D97-AF65-F5344CB8AC3E}">
        <p14:creationId xmlns:p14="http://schemas.microsoft.com/office/powerpoint/2010/main" val="367980784"/>
      </p:ext>
    </p:extLst>
  </p:cSld>
  <p:clrMapOvr>
    <a:masterClrMapping/>
  </p:clrMapOvr>
  <p:transition spd="slow" advTm="0">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2123728" y="853050"/>
            <a:ext cx="5314578" cy="1423457"/>
          </a:xfrm>
          <a:prstGeom prst="rect">
            <a:avLst/>
          </a:prstGeom>
        </p:spPr>
        <p:txBody>
          <a:bodyPr wrap="none" lIns="68571" tIns="34285" rIns="68571" bIns="34285">
            <a:spAutoFit/>
          </a:bodyPr>
          <a:lstStyle/>
          <a:p>
            <a:pPr algn="r"/>
            <a:r>
              <a:rPr lang="en-US" altLang="zh-CN" sz="8800" b="1" dirty="0">
                <a:solidFill>
                  <a:schemeClr val="bg1"/>
                </a:solidFill>
                <a:latin typeface="微软雅黑" pitchFamily="34" charset="-122"/>
                <a:ea typeface="微软雅黑" pitchFamily="34" charset="-122"/>
              </a:rPr>
              <a:t>Thanks</a:t>
            </a:r>
            <a:r>
              <a:rPr lang="zh-CN" altLang="en-US" sz="8800" b="1" dirty="0">
                <a:solidFill>
                  <a:schemeClr val="bg1"/>
                </a:solidFill>
                <a:latin typeface="微软雅黑" pitchFamily="34" charset="-122"/>
                <a:ea typeface="微软雅黑" pitchFamily="34" charset="-122"/>
              </a:rPr>
              <a:t>！</a:t>
            </a:r>
            <a:endParaRPr lang="en-US" altLang="zh-CN" sz="8800" b="1" dirty="0">
              <a:solidFill>
                <a:schemeClr val="bg1"/>
              </a:solidFill>
              <a:latin typeface="微软雅黑" pitchFamily="34" charset="-122"/>
              <a:ea typeface="微软雅黑" pitchFamily="34" charset="-122"/>
            </a:endParaRPr>
          </a:p>
        </p:txBody>
      </p:sp>
      <p:sp>
        <p:nvSpPr>
          <p:cNvPr id="2" name="文本框 1">
            <a:extLst>
              <a:ext uri="{FF2B5EF4-FFF2-40B4-BE49-F238E27FC236}">
                <a16:creationId xmlns:a16="http://schemas.microsoft.com/office/drawing/2014/main" id="{CD9F33F0-B580-4565-AFDD-2FB0F1D9F608}"/>
              </a:ext>
            </a:extLst>
          </p:cNvPr>
          <p:cNvSpPr txBox="1"/>
          <p:nvPr/>
        </p:nvSpPr>
        <p:spPr>
          <a:xfrm>
            <a:off x="34566" y="4022912"/>
            <a:ext cx="3744416" cy="707886"/>
          </a:xfrm>
          <a:prstGeom prst="rect">
            <a:avLst/>
          </a:prstGeom>
          <a:noFill/>
        </p:spPr>
        <p:txBody>
          <a:bodyPr wrap="square" rtlCol="0">
            <a:spAutoFit/>
          </a:bodyPr>
          <a:lstStyle/>
          <a:p>
            <a:endParaRPr lang="en-US" altLang="zh-CN" sz="1200" b="1" dirty="0">
              <a:solidFill>
                <a:schemeClr val="tx1">
                  <a:lumMod val="75000"/>
                  <a:lumOff val="25000"/>
                </a:schemeClr>
              </a:solidFill>
              <a:ea typeface="微软雅黑" panose="020B0503020204020204" pitchFamily="34" charset="-122"/>
            </a:endParaRPr>
          </a:p>
          <a:p>
            <a:r>
              <a:rPr lang="en-US" altLang="zh-CN" sz="1200" b="1" dirty="0">
                <a:solidFill>
                  <a:schemeClr val="tx1">
                    <a:lumMod val="75000"/>
                    <a:lumOff val="25000"/>
                  </a:schemeClr>
                </a:solidFill>
                <a:ea typeface="微软雅黑" panose="020B0503020204020204" pitchFamily="34" charset="-122"/>
              </a:rPr>
              <a:t>Global Creatives Corporation</a:t>
            </a:r>
            <a:endParaRPr lang="zh-CN" altLang="en-US" sz="1200" b="1" dirty="0">
              <a:solidFill>
                <a:schemeClr val="tx1">
                  <a:lumMod val="75000"/>
                  <a:lumOff val="25000"/>
                </a:schemeClr>
              </a:solidFill>
              <a:ea typeface="微软雅黑" panose="020B0503020204020204" pitchFamily="34" charset="-122"/>
            </a:endParaRPr>
          </a:p>
          <a:p>
            <a:endParaRPr lang="zh-CN" altLang="en-US" sz="1600" b="1" dirty="0">
              <a:solidFill>
                <a:schemeClr val="tx1">
                  <a:lumMod val="75000"/>
                  <a:lumOff val="25000"/>
                </a:schemeClr>
              </a:solidFill>
              <a:ea typeface="微软雅黑" panose="020B0503020204020204" pitchFamily="34" charset="-122"/>
            </a:endParaRPr>
          </a:p>
        </p:txBody>
      </p:sp>
      <p:sp>
        <p:nvSpPr>
          <p:cNvPr id="23" name="文本框 22">
            <a:extLst>
              <a:ext uri="{FF2B5EF4-FFF2-40B4-BE49-F238E27FC236}">
                <a16:creationId xmlns:a16="http://schemas.microsoft.com/office/drawing/2014/main" id="{0C83F3CB-D392-4288-954E-39E658E3D6F8}"/>
              </a:ext>
            </a:extLst>
          </p:cNvPr>
          <p:cNvSpPr txBox="1"/>
          <p:nvPr/>
        </p:nvSpPr>
        <p:spPr>
          <a:xfrm>
            <a:off x="16818" y="4663608"/>
            <a:ext cx="2952328" cy="253916"/>
          </a:xfrm>
          <a:prstGeom prst="rect">
            <a:avLst/>
          </a:prstGeom>
          <a:noFill/>
        </p:spPr>
        <p:txBody>
          <a:bodyPr wrap="square" rtlCol="0">
            <a:spAutoFit/>
          </a:bodyPr>
          <a:lstStyle/>
          <a:p>
            <a:r>
              <a:rPr lang="en-US" altLang="zh-CN" sz="1050" dirty="0">
                <a:solidFill>
                  <a:schemeClr val="tx1">
                    <a:lumMod val="75000"/>
                    <a:lumOff val="25000"/>
                  </a:schemeClr>
                </a:solidFill>
                <a:ea typeface="微软雅黑" panose="020B0503020204020204" pitchFamily="34" charset="-122"/>
              </a:rPr>
              <a:t>Tel: 0086-28-38059922</a:t>
            </a:r>
            <a:endParaRPr lang="zh-CN" altLang="en-US" sz="1050" dirty="0">
              <a:solidFill>
                <a:schemeClr val="tx1">
                  <a:lumMod val="75000"/>
                  <a:lumOff val="25000"/>
                </a:schemeClr>
              </a:solidFill>
              <a:ea typeface="微软雅黑" panose="020B0503020204020204" pitchFamily="34" charset="-122"/>
            </a:endParaRPr>
          </a:p>
        </p:txBody>
      </p:sp>
      <p:sp>
        <p:nvSpPr>
          <p:cNvPr id="24" name="文本框 23">
            <a:extLst>
              <a:ext uri="{FF2B5EF4-FFF2-40B4-BE49-F238E27FC236}">
                <a16:creationId xmlns:a16="http://schemas.microsoft.com/office/drawing/2014/main" id="{346E6175-2DF2-43F4-83B5-6DDEF695FC1E}"/>
              </a:ext>
            </a:extLst>
          </p:cNvPr>
          <p:cNvSpPr txBox="1"/>
          <p:nvPr/>
        </p:nvSpPr>
        <p:spPr>
          <a:xfrm>
            <a:off x="16818" y="4868853"/>
            <a:ext cx="2123728" cy="253916"/>
          </a:xfrm>
          <a:prstGeom prst="rect">
            <a:avLst/>
          </a:prstGeom>
          <a:noFill/>
        </p:spPr>
        <p:txBody>
          <a:bodyPr wrap="square" rtlCol="0">
            <a:spAutoFit/>
          </a:bodyPr>
          <a:lstStyle/>
          <a:p>
            <a:r>
              <a:rPr lang="en-US" altLang="zh-CN" sz="1050" dirty="0">
                <a:solidFill>
                  <a:schemeClr val="tx1">
                    <a:lumMod val="75000"/>
                    <a:lumOff val="25000"/>
                  </a:schemeClr>
                </a:solidFill>
                <a:ea typeface="微软雅黑" panose="020B0503020204020204" pitchFamily="34" charset="-122"/>
              </a:rPr>
              <a:t>E-Mail: info@gcctek.com.cn</a:t>
            </a:r>
            <a:endParaRPr lang="zh-CN" altLang="en-US" sz="1050" dirty="0">
              <a:solidFill>
                <a:schemeClr val="tx1">
                  <a:lumMod val="75000"/>
                  <a:lumOff val="25000"/>
                </a:schemeClr>
              </a:solidFill>
              <a:ea typeface="微软雅黑" panose="020B0503020204020204" pitchFamily="34" charset="-122"/>
            </a:endParaRPr>
          </a:p>
        </p:txBody>
      </p:sp>
      <p:sp>
        <p:nvSpPr>
          <p:cNvPr id="4" name="矩形 3">
            <a:extLst>
              <a:ext uri="{FF2B5EF4-FFF2-40B4-BE49-F238E27FC236}">
                <a16:creationId xmlns:a16="http://schemas.microsoft.com/office/drawing/2014/main" id="{AE8F2180-5537-4CEA-9C1A-7280C6ED8D26}"/>
              </a:ext>
            </a:extLst>
          </p:cNvPr>
          <p:cNvSpPr/>
          <p:nvPr/>
        </p:nvSpPr>
        <p:spPr>
          <a:xfrm>
            <a:off x="16818" y="4414883"/>
            <a:ext cx="4572000" cy="253916"/>
          </a:xfrm>
          <a:prstGeom prst="rect">
            <a:avLst/>
          </a:prstGeom>
        </p:spPr>
        <p:txBody>
          <a:bodyPr>
            <a:spAutoFit/>
          </a:bodyPr>
          <a:lstStyle/>
          <a:p>
            <a:r>
              <a:rPr lang="en-US" altLang="zh-CN" sz="1050" dirty="0">
                <a:solidFill>
                  <a:schemeClr val="tx1">
                    <a:lumMod val="75000"/>
                    <a:lumOff val="25000"/>
                  </a:schemeClr>
                </a:solidFill>
                <a:ea typeface="微软雅黑" panose="020B0503020204020204" pitchFamily="34" charset="-122"/>
              </a:rPr>
              <a:t>Add: </a:t>
            </a:r>
            <a:r>
              <a:rPr lang="en-US" altLang="zh-CN" sz="1050" dirty="0" err="1">
                <a:solidFill>
                  <a:schemeClr val="tx1">
                    <a:lumMod val="75000"/>
                    <a:lumOff val="25000"/>
                  </a:schemeClr>
                </a:solidFill>
                <a:ea typeface="微软雅黑" panose="020B0503020204020204" pitchFamily="34" charset="-122"/>
              </a:rPr>
              <a:t>Ganmei</a:t>
            </a:r>
            <a:r>
              <a:rPr lang="en-US" altLang="zh-CN" sz="1050" dirty="0">
                <a:solidFill>
                  <a:schemeClr val="tx1">
                    <a:lumMod val="75000"/>
                    <a:lumOff val="25000"/>
                  </a:schemeClr>
                </a:solidFill>
                <a:ea typeface="微软雅黑" panose="020B0503020204020204" pitchFamily="34" charset="-122"/>
              </a:rPr>
              <a:t> Industrial Park, </a:t>
            </a:r>
            <a:r>
              <a:rPr lang="en-US" altLang="zh-CN" sz="1050" dirty="0" err="1">
                <a:solidFill>
                  <a:schemeClr val="tx1">
                    <a:lumMod val="75000"/>
                    <a:lumOff val="25000"/>
                  </a:schemeClr>
                </a:solidFill>
                <a:ea typeface="微软雅黑" panose="020B0503020204020204" pitchFamily="34" charset="-122"/>
              </a:rPr>
              <a:t>Meishan</a:t>
            </a:r>
            <a:r>
              <a:rPr lang="en-US" altLang="zh-CN" sz="1050" dirty="0">
                <a:solidFill>
                  <a:schemeClr val="tx1">
                    <a:lumMod val="75000"/>
                    <a:lumOff val="25000"/>
                  </a:schemeClr>
                </a:solidFill>
                <a:ea typeface="微软雅黑" panose="020B0503020204020204" pitchFamily="34" charset="-122"/>
              </a:rPr>
              <a:t>, Sichuan, PRC.</a:t>
            </a:r>
            <a:endParaRPr lang="zh-CN" altLang="en-US" sz="1050" dirty="0">
              <a:solidFill>
                <a:schemeClr val="tx1">
                  <a:lumMod val="75000"/>
                  <a:lumOff val="25000"/>
                </a:schemeClr>
              </a:solidFill>
              <a:ea typeface="微软雅黑" panose="020B0503020204020204" pitchFamily="34" charset="-122"/>
            </a:endParaRPr>
          </a:p>
        </p:txBody>
      </p:sp>
    </p:spTree>
    <p:extLst>
      <p:ext uri="{BB962C8B-B14F-4D97-AF65-F5344CB8AC3E}">
        <p14:creationId xmlns:p14="http://schemas.microsoft.com/office/powerpoint/2010/main" val="884963254"/>
      </p:ext>
    </p:extLst>
  </p:cSld>
  <p:clrMapOvr>
    <a:masterClrMapping/>
  </p:clrMapOvr>
  <p:transition spd="slow" advTm="0">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323528" y="42900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131599" y="2769435"/>
            <a:ext cx="894259" cy="523220"/>
            <a:chOff x="2215144" y="3018134"/>
            <a:chExt cx="1244730" cy="959255"/>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95925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131599" y="3451926"/>
            <a:ext cx="894259" cy="523220"/>
            <a:chOff x="2215144" y="4047039"/>
            <a:chExt cx="1244730" cy="959256"/>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95925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2810852" y="2058213"/>
            <a:ext cx="3857250" cy="459690"/>
            <a:chOff x="4315150" y="953426"/>
            <a:chExt cx="3857250" cy="540057"/>
          </a:xfrm>
        </p:grpSpPr>
        <p:sp>
          <p:nvSpPr>
            <p:cNvPr id="61" name="矩形 60"/>
            <p:cNvSpPr/>
            <p:nvPr/>
          </p:nvSpPr>
          <p:spPr>
            <a:xfrm>
              <a:off x="4733912" y="966798"/>
              <a:ext cx="2827147" cy="334466"/>
            </a:xfrm>
            <a:prstGeom prst="rect">
              <a:avLst/>
            </a:prstGeom>
            <a:ln w="15875">
              <a:noFill/>
            </a:ln>
          </p:spPr>
          <p:txBody>
            <a:bodyPr wrap="square" lIns="68580" tIns="34290" rIns="68580" bIns="34290">
              <a:spAutoFit/>
            </a:bodyPr>
            <a:lstStyle/>
            <a:p>
              <a:pPr algn="ct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400" b="1">
                <a:solidFill>
                  <a:schemeClr val="tx1">
                    <a:lumMod val="75000"/>
                    <a:lumOff val="25000"/>
                  </a:schemeClr>
                </a:solidFill>
              </a:endParaRPr>
            </a:p>
          </p:txBody>
        </p:sp>
      </p:grpSp>
      <p:grpSp>
        <p:nvGrpSpPr>
          <p:cNvPr id="66" name="组合 65"/>
          <p:cNvGrpSpPr/>
          <p:nvPr/>
        </p:nvGrpSpPr>
        <p:grpSpPr>
          <a:xfrm>
            <a:off x="2810852" y="2774831"/>
            <a:ext cx="3933565" cy="474450"/>
            <a:chOff x="4315150" y="2324391"/>
            <a:chExt cx="3933565" cy="557397"/>
          </a:xfrm>
        </p:grpSpPr>
        <p:sp>
          <p:nvSpPr>
            <p:cNvPr id="67" name="矩形 66"/>
            <p:cNvSpPr/>
            <p:nvPr/>
          </p:nvSpPr>
          <p:spPr>
            <a:xfrm>
              <a:off x="5421569" y="2324391"/>
              <a:ext cx="2827146" cy="334466"/>
            </a:xfrm>
            <a:prstGeom prst="rect">
              <a:avLst/>
            </a:prstGeom>
            <a:ln w="15875">
              <a:noFill/>
            </a:ln>
          </p:spPr>
          <p:txBody>
            <a:bodyPr wrap="square" lIns="68580" tIns="34290" rIns="68580" bIns="34290">
              <a:spAutoFit/>
            </a:bodyPr>
            <a:lstStyle/>
            <a:p>
              <a:endPar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
        <p:nvSpPr>
          <p:cNvPr id="71" name="平行四边形 70"/>
          <p:cNvSpPr/>
          <p:nvPr/>
        </p:nvSpPr>
        <p:spPr>
          <a:xfrm>
            <a:off x="2810852" y="3483742"/>
            <a:ext cx="3857250" cy="459690"/>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80" name="组合 79">
            <a:extLst>
              <a:ext uri="{FF2B5EF4-FFF2-40B4-BE49-F238E27FC236}">
                <a16:creationId xmlns:a16="http://schemas.microsoft.com/office/drawing/2014/main" id="{A66553B3-7E68-495A-BB95-BAF28777B329}"/>
              </a:ext>
            </a:extLst>
          </p:cNvPr>
          <p:cNvGrpSpPr/>
          <p:nvPr/>
        </p:nvGrpSpPr>
        <p:grpSpPr>
          <a:xfrm>
            <a:off x="2131598" y="2020668"/>
            <a:ext cx="894259" cy="523220"/>
            <a:chOff x="2215144" y="3018134"/>
            <a:chExt cx="1244730" cy="959255"/>
          </a:xfrm>
        </p:grpSpPr>
        <p:sp>
          <p:nvSpPr>
            <p:cNvPr id="81" name="平行四边形 80">
              <a:extLst>
                <a:ext uri="{FF2B5EF4-FFF2-40B4-BE49-F238E27FC236}">
                  <a16:creationId xmlns:a16="http://schemas.microsoft.com/office/drawing/2014/main" id="{8F060611-95D2-4B83-A89E-621B75D2FDA4}"/>
                </a:ext>
              </a:extLst>
            </p:cNvPr>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2" name="文本框 11">
              <a:extLst>
                <a:ext uri="{FF2B5EF4-FFF2-40B4-BE49-F238E27FC236}">
                  <a16:creationId xmlns:a16="http://schemas.microsoft.com/office/drawing/2014/main" id="{AC2AF3DB-22EE-4105-85B3-853943C2C3D1}"/>
                </a:ext>
              </a:extLst>
            </p:cNvPr>
            <p:cNvSpPr txBox="1"/>
            <p:nvPr/>
          </p:nvSpPr>
          <p:spPr>
            <a:xfrm>
              <a:off x="2393075" y="3018134"/>
              <a:ext cx="1066799" cy="95925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83" name="组合 82">
            <a:extLst>
              <a:ext uri="{FF2B5EF4-FFF2-40B4-BE49-F238E27FC236}">
                <a16:creationId xmlns:a16="http://schemas.microsoft.com/office/drawing/2014/main" id="{9CC60DBE-C5CF-45B6-98FD-A67E25651625}"/>
              </a:ext>
            </a:extLst>
          </p:cNvPr>
          <p:cNvGrpSpPr/>
          <p:nvPr/>
        </p:nvGrpSpPr>
        <p:grpSpPr>
          <a:xfrm>
            <a:off x="2131599" y="4148139"/>
            <a:ext cx="894259" cy="523220"/>
            <a:chOff x="2215144" y="4047039"/>
            <a:chExt cx="1244730" cy="959256"/>
          </a:xfrm>
        </p:grpSpPr>
        <p:sp>
          <p:nvSpPr>
            <p:cNvPr id="84" name="平行四边形 83">
              <a:extLst>
                <a:ext uri="{FF2B5EF4-FFF2-40B4-BE49-F238E27FC236}">
                  <a16:creationId xmlns:a16="http://schemas.microsoft.com/office/drawing/2014/main" id="{9DFC1AC6-2C49-4F7F-A6B4-52742A8342C5}"/>
                </a:ext>
              </a:extLst>
            </p:cNvPr>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5" name="文本框 12">
              <a:extLst>
                <a:ext uri="{FF2B5EF4-FFF2-40B4-BE49-F238E27FC236}">
                  <a16:creationId xmlns:a16="http://schemas.microsoft.com/office/drawing/2014/main" id="{ED9FA904-2051-492D-9048-30BE294F8CA8}"/>
                </a:ext>
              </a:extLst>
            </p:cNvPr>
            <p:cNvSpPr txBox="1"/>
            <p:nvPr/>
          </p:nvSpPr>
          <p:spPr>
            <a:xfrm>
              <a:off x="2393075" y="4047039"/>
              <a:ext cx="1066799" cy="95925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
        <p:nvSpPr>
          <p:cNvPr id="86" name="平行四边形 85">
            <a:extLst>
              <a:ext uri="{FF2B5EF4-FFF2-40B4-BE49-F238E27FC236}">
                <a16:creationId xmlns:a16="http://schemas.microsoft.com/office/drawing/2014/main" id="{541A4D4A-3DFE-4F30-8980-B61E61B6624D}"/>
              </a:ext>
            </a:extLst>
          </p:cNvPr>
          <p:cNvSpPr/>
          <p:nvPr/>
        </p:nvSpPr>
        <p:spPr>
          <a:xfrm>
            <a:off x="2810852" y="4179955"/>
            <a:ext cx="3857250" cy="459690"/>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sp>
        <p:nvSpPr>
          <p:cNvPr id="87" name="矩形 86">
            <a:extLst>
              <a:ext uri="{FF2B5EF4-FFF2-40B4-BE49-F238E27FC236}">
                <a16:creationId xmlns:a16="http://schemas.microsoft.com/office/drawing/2014/main" id="{5C3FB49F-E2F1-4699-8BE4-7878A03950F3}"/>
              </a:ext>
            </a:extLst>
          </p:cNvPr>
          <p:cNvSpPr/>
          <p:nvPr/>
        </p:nvSpPr>
        <p:spPr>
          <a:xfrm>
            <a:off x="4607536" y="4168830"/>
            <a:ext cx="184730" cy="461665"/>
          </a:xfrm>
          <a:prstGeom prst="rect">
            <a:avLst/>
          </a:prstGeom>
        </p:spPr>
        <p:txBody>
          <a:bodyPr wrap="none">
            <a:spAutoFit/>
          </a:bodyPr>
          <a:lstStyle/>
          <a:p>
            <a:pPr algn="ctr"/>
            <a:endParaRPr lang="en-US" altLang="zh-CN" sz="1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en-US" altLang="zh-CN" sz="1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文本框 46">
            <a:extLst>
              <a:ext uri="{FF2B5EF4-FFF2-40B4-BE49-F238E27FC236}">
                <a16:creationId xmlns:a16="http://schemas.microsoft.com/office/drawing/2014/main" id="{E1FE7AF8-7441-4B61-9431-9129C91298E5}"/>
              </a:ext>
            </a:extLst>
          </p:cNvPr>
          <p:cNvSpPr txBox="1"/>
          <p:nvPr/>
        </p:nvSpPr>
        <p:spPr>
          <a:xfrm>
            <a:off x="3347863" y="4168830"/>
            <a:ext cx="2880321" cy="523220"/>
          </a:xfrm>
          <a:prstGeom prst="rect">
            <a:avLst/>
          </a:prstGeom>
          <a:noFill/>
        </p:spPr>
        <p:txBody>
          <a:bodyPr wrap="square" rtlCol="0">
            <a:spAutoFit/>
          </a:bodyPr>
          <a:lstStyle/>
          <a:p>
            <a:pPr algn="ctr"/>
            <a:r>
              <a:rPr lang="en-US" altLang="zh-CN"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Electrification solutions for Stockholm </a:t>
            </a:r>
          </a:p>
        </p:txBody>
      </p:sp>
      <p:sp>
        <p:nvSpPr>
          <p:cNvPr id="57" name="文本框 56">
            <a:extLst>
              <a:ext uri="{FF2B5EF4-FFF2-40B4-BE49-F238E27FC236}">
                <a16:creationId xmlns:a16="http://schemas.microsoft.com/office/drawing/2014/main" id="{ACB2F1AC-8A23-437F-B80C-FE823CB4E318}"/>
              </a:ext>
            </a:extLst>
          </p:cNvPr>
          <p:cNvSpPr txBox="1"/>
          <p:nvPr/>
        </p:nvSpPr>
        <p:spPr>
          <a:xfrm>
            <a:off x="3229614" y="3557117"/>
            <a:ext cx="2945396" cy="307777"/>
          </a:xfrm>
          <a:prstGeom prst="rect">
            <a:avLst/>
          </a:prstGeom>
          <a:noFill/>
        </p:spPr>
        <p:txBody>
          <a:bodyPr wrap="square" rtlCol="0">
            <a:spAutoFit/>
          </a:bodyPr>
          <a:lstStyle/>
          <a:p>
            <a:pPr algn="ctr"/>
            <a:r>
              <a:rPr lang="en-US" altLang="zh-CN"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Solutions and Applications</a:t>
            </a:r>
          </a:p>
        </p:txBody>
      </p:sp>
      <p:sp>
        <p:nvSpPr>
          <p:cNvPr id="58" name="文本框 57">
            <a:extLst>
              <a:ext uri="{FF2B5EF4-FFF2-40B4-BE49-F238E27FC236}">
                <a16:creationId xmlns:a16="http://schemas.microsoft.com/office/drawing/2014/main" id="{E74C6367-15E9-455F-94E8-5D8BBF9015B3}"/>
              </a:ext>
            </a:extLst>
          </p:cNvPr>
          <p:cNvSpPr txBox="1"/>
          <p:nvPr/>
        </p:nvSpPr>
        <p:spPr>
          <a:xfrm>
            <a:off x="3229614" y="2868868"/>
            <a:ext cx="2884140" cy="307777"/>
          </a:xfrm>
          <a:prstGeom prst="rect">
            <a:avLst/>
          </a:prstGeom>
          <a:noFill/>
        </p:spPr>
        <p:txBody>
          <a:bodyPr wrap="square" rtlCol="0">
            <a:spAutoFit/>
          </a:bodyPr>
          <a:lstStyle/>
          <a:p>
            <a:pPr algn="ctr"/>
            <a:r>
              <a:rPr lang="en-US" altLang="zh-CN"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GCC LTO Batteries</a:t>
            </a:r>
          </a:p>
        </p:txBody>
      </p:sp>
      <p:sp>
        <p:nvSpPr>
          <p:cNvPr id="69" name="文本框 68">
            <a:extLst>
              <a:ext uri="{FF2B5EF4-FFF2-40B4-BE49-F238E27FC236}">
                <a16:creationId xmlns:a16="http://schemas.microsoft.com/office/drawing/2014/main" id="{5C4B0C2F-E65F-40B5-805E-1FA7CD78FAD2}"/>
              </a:ext>
            </a:extLst>
          </p:cNvPr>
          <p:cNvSpPr txBox="1"/>
          <p:nvPr/>
        </p:nvSpPr>
        <p:spPr>
          <a:xfrm>
            <a:off x="3347863" y="2125788"/>
            <a:ext cx="2827147" cy="307777"/>
          </a:xfrm>
          <a:prstGeom prst="rect">
            <a:avLst/>
          </a:prstGeom>
          <a:noFill/>
        </p:spPr>
        <p:txBody>
          <a:bodyPr wrap="square" rtlCol="0">
            <a:spAutoFit/>
          </a:bodyPr>
          <a:lstStyle/>
          <a:p>
            <a:pPr algn="ctr"/>
            <a:r>
              <a:rPr lang="en-US" altLang="zh-CN"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GCC Introduction</a:t>
            </a:r>
            <a:endParaRPr lang="zh-CN" altLang="en-US"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Text Placeholder 4">
            <a:extLst>
              <a:ext uri="{FF2B5EF4-FFF2-40B4-BE49-F238E27FC236}">
                <a16:creationId xmlns:a16="http://schemas.microsoft.com/office/drawing/2014/main" id="{7369AE0E-4A07-4A73-8B50-DF77D6CF0413}"/>
              </a:ext>
            </a:extLst>
          </p:cNvPr>
          <p:cNvSpPr txBox="1">
            <a:spLocks/>
          </p:cNvSpPr>
          <p:nvPr/>
        </p:nvSpPr>
        <p:spPr>
          <a:xfrm>
            <a:off x="738572" y="487291"/>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GB"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39336563"/>
      </p:ext>
    </p:extLst>
  </p:cSld>
  <p:clrMapOvr>
    <a:masterClrMapping/>
  </p:clrMapOvr>
  <p:transition spd="slow" advTm="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020272" y="1707654"/>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724128" y="1708047"/>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372200" y="1707654"/>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4427984" y="1707654"/>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5076056" y="1707654"/>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0" name="文本框 19">
            <a:extLst>
              <a:ext uri="{FF2B5EF4-FFF2-40B4-BE49-F238E27FC236}">
                <a16:creationId xmlns:a16="http://schemas.microsoft.com/office/drawing/2014/main" id="{23499E07-0D86-4E5A-B0D1-FC5FCEE97BE9}"/>
              </a:ext>
            </a:extLst>
          </p:cNvPr>
          <p:cNvSpPr txBox="1"/>
          <p:nvPr/>
        </p:nvSpPr>
        <p:spPr>
          <a:xfrm>
            <a:off x="2699792" y="2791569"/>
            <a:ext cx="6336704" cy="707886"/>
          </a:xfrm>
          <a:prstGeom prst="rect">
            <a:avLst/>
          </a:prstGeom>
          <a:noFill/>
        </p:spPr>
        <p:txBody>
          <a:bodyPr wrap="square" rtlCol="0">
            <a:spAutoFit/>
          </a:bodyPr>
          <a:lstStyle/>
          <a:p>
            <a:pPr algn="ctr"/>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GCC Introduction</a:t>
            </a:r>
            <a:endParaRPr lang="zh-CN" altLang="en-US"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32453707"/>
      </p:ext>
    </p:extLst>
  </p:cSld>
  <p:clrMapOvr>
    <a:masterClrMapping/>
  </p:clrMapOvr>
  <p:transition spd="slow" advTm="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1e249178-abcd-4c5c-a869-3fa0a730e2e7">
            <a:extLst>
              <a:ext uri="{FF2B5EF4-FFF2-40B4-BE49-F238E27FC236}">
                <a16:creationId xmlns:a16="http://schemas.microsoft.com/office/drawing/2014/main" id="{ABBD5855-25E4-47BF-9EFB-4120C074372D}"/>
              </a:ext>
            </a:extLst>
          </p:cNvPr>
          <p:cNvGrpSpPr>
            <a:grpSpLocks noChangeAspect="1"/>
          </p:cNvGrpSpPr>
          <p:nvPr/>
        </p:nvGrpSpPr>
        <p:grpSpPr>
          <a:xfrm>
            <a:off x="1524699" y="979183"/>
            <a:ext cx="3868345" cy="1688980"/>
            <a:chOff x="2862064" y="1736812"/>
            <a:chExt cx="6433621" cy="2809021"/>
          </a:xfrm>
        </p:grpSpPr>
        <p:sp>
          <p:nvSpPr>
            <p:cNvPr id="43" name="is1ide-Oval 2">
              <a:extLst>
                <a:ext uri="{FF2B5EF4-FFF2-40B4-BE49-F238E27FC236}">
                  <a16:creationId xmlns:a16="http://schemas.microsoft.com/office/drawing/2014/main" id="{96C4BBEF-8718-4F64-81FA-78722AB8251C}"/>
                </a:ext>
              </a:extLst>
            </p:cNvPr>
            <p:cNvSpPr>
              <a:spLocks noChangeAspect="1"/>
            </p:cNvSpPr>
            <p:nvPr/>
          </p:nvSpPr>
          <p:spPr>
            <a:xfrm>
              <a:off x="2862064" y="1736812"/>
              <a:ext cx="2809021" cy="2809021"/>
            </a:xfrm>
            <a:prstGeom prst="ellipse">
              <a:avLst/>
            </a:prstGeom>
            <a:solidFill>
              <a:srgbClr val="01579B"/>
            </a:solidFill>
            <a:ln w="635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cs typeface="Times New Roman" panose="02020603050405020304" pitchFamily="18" charset="0"/>
              </a:endParaRPr>
            </a:p>
          </p:txBody>
        </p:sp>
        <p:sp>
          <p:nvSpPr>
            <p:cNvPr id="44" name="is1ide-Oval 3">
              <a:extLst>
                <a:ext uri="{FF2B5EF4-FFF2-40B4-BE49-F238E27FC236}">
                  <a16:creationId xmlns:a16="http://schemas.microsoft.com/office/drawing/2014/main" id="{86B09ECB-F0FB-471B-802B-B99CFC23B1FD}"/>
                </a:ext>
              </a:extLst>
            </p:cNvPr>
            <p:cNvSpPr>
              <a:spLocks noChangeAspect="1"/>
            </p:cNvSpPr>
            <p:nvPr/>
          </p:nvSpPr>
          <p:spPr>
            <a:xfrm>
              <a:off x="6486664" y="1736812"/>
              <a:ext cx="2809021" cy="2809021"/>
            </a:xfrm>
            <a:prstGeom prst="ellipse">
              <a:avLst/>
            </a:prstGeom>
            <a:solidFill>
              <a:srgbClr val="FE9917"/>
            </a:solidFill>
            <a:ln w="63500">
              <a:solidFill>
                <a:srgbClr val="FE99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cs typeface="Times New Roman" panose="02020603050405020304" pitchFamily="18" charset="0"/>
              </a:endParaRPr>
            </a:p>
          </p:txBody>
        </p:sp>
        <p:sp>
          <p:nvSpPr>
            <p:cNvPr id="47" name="is1ide-Oval 1">
              <a:extLst>
                <a:ext uri="{FF2B5EF4-FFF2-40B4-BE49-F238E27FC236}">
                  <a16:creationId xmlns:a16="http://schemas.microsoft.com/office/drawing/2014/main" id="{3B75A347-C244-4DC3-A8F5-4336E4D3FC69}"/>
                </a:ext>
              </a:extLst>
            </p:cNvPr>
            <p:cNvSpPr/>
            <p:nvPr/>
          </p:nvSpPr>
          <p:spPr>
            <a:xfrm>
              <a:off x="2906377" y="1874205"/>
              <a:ext cx="2700938" cy="256326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accent1"/>
                </a:solidFill>
                <a:cs typeface="Times New Roman" panose="02020603050405020304" pitchFamily="18" charset="0"/>
              </a:endParaRPr>
            </a:p>
          </p:txBody>
        </p:sp>
      </p:grpSp>
      <p:pic>
        <p:nvPicPr>
          <p:cNvPr id="51" name="图片 50">
            <a:extLst>
              <a:ext uri="{FF2B5EF4-FFF2-40B4-BE49-F238E27FC236}">
                <a16:creationId xmlns:a16="http://schemas.microsoft.com/office/drawing/2014/main" id="{3C4A54A5-938D-4685-A02E-6561F7879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633" y="1052860"/>
            <a:ext cx="1575530" cy="1559077"/>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0" name="内容占位符 1">
            <a:extLst>
              <a:ext uri="{FF2B5EF4-FFF2-40B4-BE49-F238E27FC236}">
                <a16:creationId xmlns:a16="http://schemas.microsoft.com/office/drawing/2014/main" id="{AFBDABE9-4143-460F-A201-03414D17FD09}"/>
              </a:ext>
            </a:extLst>
          </p:cNvPr>
          <p:cNvSpPr txBox="1">
            <a:spLocks/>
          </p:cNvSpPr>
          <p:nvPr/>
        </p:nvSpPr>
        <p:spPr>
          <a:xfrm>
            <a:off x="658849" y="187286"/>
            <a:ext cx="5405438" cy="4895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b="1" dirty="0">
                <a:solidFill>
                  <a:schemeClr val="accent1"/>
                </a:solidFill>
                <a:latin typeface="Times New Roman" panose="02020603050405020304" pitchFamily="18" charset="0"/>
                <a:cs typeface="Times New Roman" panose="02020603050405020304" pitchFamily="18" charset="0"/>
              </a:rPr>
              <a:t>Company Profile</a:t>
            </a:r>
            <a:endParaRPr lang="zh-CN"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a16="http://schemas.microsoft.com/office/drawing/2014/main" id="{248C35C2-B77A-44DF-8CE8-DE42540D4C86}"/>
              </a:ext>
            </a:extLst>
          </p:cNvPr>
          <p:cNvSpPr/>
          <p:nvPr/>
        </p:nvSpPr>
        <p:spPr>
          <a:xfrm>
            <a:off x="611560" y="3587236"/>
            <a:ext cx="8305447" cy="1154162"/>
          </a:xfrm>
          <a:prstGeom prst="rect">
            <a:avLst/>
          </a:prstGeom>
        </p:spPr>
        <p:txBody>
          <a:bodyPr wrap="square">
            <a:spAutoFit/>
          </a:bodyPr>
          <a:lstStyle/>
          <a:p>
            <a:r>
              <a:rPr kumimoji="1" lang="en-US" altLang="zh-CN" sz="1100" b="1" dirty="0">
                <a:solidFill>
                  <a:schemeClr val="accent1"/>
                </a:solidFill>
                <a:ea typeface="微软雅黑" panose="020B0503020204020204" pitchFamily="34" charset="-122"/>
                <a:cs typeface="Times New Roman" panose="02020603050405020304" pitchFamily="18" charset="0"/>
              </a:rPr>
              <a:t>    Global Creatives Corporation(GCC) is a company focus on </a:t>
            </a:r>
            <a:r>
              <a:rPr kumimoji="1" lang="en-US" altLang="zh-CN" sz="1400" b="1" dirty="0">
                <a:solidFill>
                  <a:schemeClr val="accent1"/>
                </a:solidFill>
                <a:ea typeface="微软雅黑" panose="020B0503020204020204" pitchFamily="34" charset="-122"/>
                <a:cs typeface="Times New Roman" panose="02020603050405020304" pitchFamily="18" charset="0"/>
              </a:rPr>
              <a:t>lithium titanate battery and system solutions</a:t>
            </a:r>
            <a:r>
              <a:rPr kumimoji="1" lang="en-US" altLang="zh-CN" sz="1100" b="1" dirty="0">
                <a:solidFill>
                  <a:schemeClr val="accent1"/>
                </a:solidFill>
                <a:ea typeface="微软雅黑" panose="020B0503020204020204" pitchFamily="34" charset="-122"/>
                <a:cs typeface="Times New Roman" panose="02020603050405020304" pitchFamily="18" charset="0"/>
              </a:rPr>
              <a:t>. The company's product line covers rail transit, intelligent transportation, electric energy storage and other fields.</a:t>
            </a:r>
          </a:p>
          <a:p>
            <a:r>
              <a:rPr kumimoji="1" lang="en-US" altLang="zh-CN" sz="1100" b="1" dirty="0">
                <a:solidFill>
                  <a:schemeClr val="accent1"/>
                </a:solidFill>
                <a:ea typeface="微软雅黑" panose="020B0503020204020204" pitchFamily="34" charset="-122"/>
                <a:cs typeface="Times New Roman" panose="02020603050405020304" pitchFamily="18" charset="0"/>
              </a:rPr>
              <a:t>    GCC has 3 research centers in China,  include “Batteries and Materials Innovation Center of Sichuan Province”, “Joint Development Center with Chengdu Science and Technology Development Center of China Academy of Engineering Physics”, “Battery Safety Technology Research Center with The Second Research Institute of CAAC”.</a:t>
            </a:r>
          </a:p>
          <a:p>
            <a:endParaRPr kumimoji="1" lang="zh-CN" altLang="en-US" sz="1100" b="1" dirty="0">
              <a:solidFill>
                <a:schemeClr val="accent1"/>
              </a:solidFill>
              <a:ea typeface="微软雅黑" panose="020B0503020204020204" pitchFamily="34" charset="-122"/>
              <a:cs typeface="Times New Roman" panose="02020603050405020304" pitchFamily="18" charset="0"/>
            </a:endParaRPr>
          </a:p>
        </p:txBody>
      </p:sp>
      <p:sp>
        <p:nvSpPr>
          <p:cNvPr id="63" name="矩形 62">
            <a:extLst>
              <a:ext uri="{FF2B5EF4-FFF2-40B4-BE49-F238E27FC236}">
                <a16:creationId xmlns:a16="http://schemas.microsoft.com/office/drawing/2014/main" id="{041FF7E4-E72A-4466-AFC1-3B3A2EFD1006}"/>
              </a:ext>
            </a:extLst>
          </p:cNvPr>
          <p:cNvSpPr/>
          <p:nvPr/>
        </p:nvSpPr>
        <p:spPr>
          <a:xfrm>
            <a:off x="-224224" y="5228838"/>
            <a:ext cx="9592448" cy="340734"/>
          </a:xfrm>
          <a:prstGeom prst="rect">
            <a:avLst/>
          </a:prstGeom>
        </p:spPr>
        <p:txBody>
          <a:bodyPr wrap="square">
            <a:spAutoFit/>
          </a:bodyPr>
          <a:lstStyle/>
          <a:p>
            <a:pPr marL="109855" algn="just">
              <a:lnSpc>
                <a:spcPct val="150000"/>
              </a:lnSpc>
            </a:pPr>
            <a:r>
              <a:rPr kumimoji="1" lang="en-US" altLang="zh-CN" sz="1200" dirty="0">
                <a:solidFill>
                  <a:schemeClr val="accent1"/>
                </a:solidFill>
                <a:ea typeface="微软雅黑 Light" panose="020B0502040204020203" pitchFamily="34" charset="-122"/>
                <a:cs typeface="Times New Roman" panose="02020603050405020304" pitchFamily="18" charset="0"/>
              </a:rPr>
              <a:t>ion</a:t>
            </a:r>
          </a:p>
        </p:txBody>
      </p:sp>
      <p:sp>
        <p:nvSpPr>
          <p:cNvPr id="2" name="文本框 1">
            <a:extLst>
              <a:ext uri="{FF2B5EF4-FFF2-40B4-BE49-F238E27FC236}">
                <a16:creationId xmlns:a16="http://schemas.microsoft.com/office/drawing/2014/main" id="{89271330-BBE8-40A6-9B1C-10F4035C6BA2}"/>
              </a:ext>
            </a:extLst>
          </p:cNvPr>
          <p:cNvSpPr txBox="1"/>
          <p:nvPr/>
        </p:nvSpPr>
        <p:spPr>
          <a:xfrm>
            <a:off x="1907704" y="3003566"/>
            <a:ext cx="2343783" cy="276999"/>
          </a:xfrm>
          <a:prstGeom prst="rect">
            <a:avLst/>
          </a:prstGeom>
          <a:noFill/>
        </p:spPr>
        <p:txBody>
          <a:bodyPr wrap="none" rtlCol="0">
            <a:spAutoFit/>
          </a:bodyPr>
          <a:lstStyle/>
          <a:p>
            <a:r>
              <a:rPr lang="en-US" altLang="zh-CN" sz="1200" dirty="0">
                <a:solidFill>
                  <a:schemeClr val="accent1"/>
                </a:solidFill>
                <a:latin typeface="微软雅黑" panose="020B0503020204020204" pitchFamily="34" charset="-122"/>
                <a:ea typeface="微软雅黑" panose="020B0503020204020204" pitchFamily="34" charset="-122"/>
              </a:rPr>
              <a:t>Research Center in Chengdu</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73165209-F354-4B1B-BEA8-7A52D37D3FCB}"/>
              </a:ext>
            </a:extLst>
          </p:cNvPr>
          <p:cNvSpPr txBox="1"/>
          <p:nvPr/>
        </p:nvSpPr>
        <p:spPr>
          <a:xfrm>
            <a:off x="4426628" y="3003566"/>
            <a:ext cx="2227918" cy="276999"/>
          </a:xfrm>
          <a:prstGeom prst="rect">
            <a:avLst/>
          </a:prstGeom>
          <a:noFill/>
        </p:spPr>
        <p:txBody>
          <a:bodyPr wrap="none" rtlCol="0">
            <a:spAutoFit/>
          </a:bodyPr>
          <a:lstStyle/>
          <a:p>
            <a:r>
              <a:rPr lang="en-US" altLang="zh-CN" sz="1200" dirty="0">
                <a:solidFill>
                  <a:schemeClr val="accent1"/>
                </a:solidFill>
                <a:latin typeface="微软雅黑" panose="020B0503020204020204" pitchFamily="34" charset="-122"/>
                <a:ea typeface="微软雅黑" panose="020B0503020204020204" pitchFamily="34" charset="-122"/>
              </a:rPr>
              <a:t>Production Base in </a:t>
            </a:r>
            <a:r>
              <a:rPr lang="en-US" altLang="zh-CN" sz="1200" dirty="0" err="1">
                <a:solidFill>
                  <a:schemeClr val="accent1"/>
                </a:solidFill>
                <a:latin typeface="微软雅黑" panose="020B0503020204020204" pitchFamily="34" charset="-122"/>
                <a:ea typeface="微软雅黑" panose="020B0503020204020204" pitchFamily="34" charset="-122"/>
              </a:rPr>
              <a:t>Meishan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 name="is1ide-Oval 3">
            <a:extLst>
              <a:ext uri="{FF2B5EF4-FFF2-40B4-BE49-F238E27FC236}">
                <a16:creationId xmlns:a16="http://schemas.microsoft.com/office/drawing/2014/main" id="{66343B60-6B29-4A22-8523-87219145482F}"/>
              </a:ext>
            </a:extLst>
          </p:cNvPr>
          <p:cNvSpPr>
            <a:spLocks noChangeAspect="1"/>
          </p:cNvSpPr>
          <p:nvPr/>
        </p:nvSpPr>
        <p:spPr>
          <a:xfrm>
            <a:off x="5883427" y="1022310"/>
            <a:ext cx="1688981" cy="1688980"/>
          </a:xfrm>
          <a:prstGeom prst="ellipse">
            <a:avLst/>
          </a:prstGeom>
          <a:solidFill>
            <a:srgbClr val="FF00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pic>
        <p:nvPicPr>
          <p:cNvPr id="6" name="图片 5">
            <a:extLst>
              <a:ext uri="{FF2B5EF4-FFF2-40B4-BE49-F238E27FC236}">
                <a16:creationId xmlns:a16="http://schemas.microsoft.com/office/drawing/2014/main" id="{691DC9D3-D4B1-4B39-9EE5-7D6CA17E8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100060"/>
            <a:ext cx="1575530" cy="1568103"/>
          </a:xfrm>
          <a:prstGeom prst="ellipse">
            <a:avLst/>
          </a:prstGeom>
          <a:ln w="3175">
            <a:solidFill>
              <a:schemeClr val="bg1"/>
            </a:solidFill>
          </a:ln>
          <a:effectLst/>
        </p:spPr>
      </p:pic>
    </p:spTree>
    <p:extLst>
      <p:ext uri="{BB962C8B-B14F-4D97-AF65-F5344CB8AC3E}">
        <p14:creationId xmlns:p14="http://schemas.microsoft.com/office/powerpoint/2010/main" val="3448006284"/>
      </p:ext>
    </p:extLst>
  </p:cSld>
  <p:clrMapOvr>
    <a:masterClrMapping/>
  </p:clrMapOvr>
  <p:transition spd="slow" advTm="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6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092280" y="1635253"/>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796136" y="1635646"/>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444208" y="1635253"/>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4499992" y="1635253"/>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5148064" y="1635253"/>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0" name="文本框 19">
            <a:extLst>
              <a:ext uri="{FF2B5EF4-FFF2-40B4-BE49-F238E27FC236}">
                <a16:creationId xmlns:a16="http://schemas.microsoft.com/office/drawing/2014/main" id="{4BA89D01-7F69-450B-978E-5EF60B3BFDFC}"/>
              </a:ext>
            </a:extLst>
          </p:cNvPr>
          <p:cNvSpPr txBox="1"/>
          <p:nvPr/>
        </p:nvSpPr>
        <p:spPr>
          <a:xfrm>
            <a:off x="2690342" y="2782044"/>
            <a:ext cx="6480720" cy="707886"/>
          </a:xfrm>
          <a:prstGeom prst="rect">
            <a:avLst/>
          </a:prstGeom>
          <a:noFill/>
        </p:spPr>
        <p:txBody>
          <a:bodyPr wrap="square" rtlCol="0">
            <a:spAutoFit/>
          </a:bodyPr>
          <a:lstStyle/>
          <a:p>
            <a:pPr algn="ctr"/>
            <a:r>
              <a:rPr lang="en-US"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GCC LTO Batteries</a:t>
            </a:r>
          </a:p>
        </p:txBody>
      </p:sp>
    </p:spTree>
    <p:extLst>
      <p:ext uri="{BB962C8B-B14F-4D97-AF65-F5344CB8AC3E}">
        <p14:creationId xmlns:p14="http://schemas.microsoft.com/office/powerpoint/2010/main" val="352109702"/>
      </p:ext>
    </p:extLst>
  </p:cSld>
  <p:clrMapOvr>
    <a:masterClrMapping/>
  </p:clrMapOvr>
  <p:transition spd="slow" advTm="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4">
            <a:extLst>
              <a:ext uri="{FF2B5EF4-FFF2-40B4-BE49-F238E27FC236}">
                <a16:creationId xmlns:a16="http://schemas.microsoft.com/office/drawing/2014/main" id="{C8A3CAB2-9795-419D-A3C1-601CC9DF6046}"/>
              </a:ext>
            </a:extLst>
          </p:cNvPr>
          <p:cNvSpPr txBox="1">
            <a:spLocks/>
          </p:cNvSpPr>
          <p:nvPr/>
        </p:nvSpPr>
        <p:spPr>
          <a:xfrm>
            <a:off x="-88389" y="4210794"/>
            <a:ext cx="308160" cy="72877"/>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8" name="图片 57">
            <a:extLst>
              <a:ext uri="{FF2B5EF4-FFF2-40B4-BE49-F238E27FC236}">
                <a16:creationId xmlns:a16="http://schemas.microsoft.com/office/drawing/2014/main" id="{ED14AE02-63BF-4090-A74D-768D0C8E9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80" y="448147"/>
            <a:ext cx="2924117" cy="2164046"/>
          </a:xfrm>
          <a:prstGeom prst="rect">
            <a:avLst/>
          </a:prstGeom>
          <a:noFill/>
          <a:ln w="38100">
            <a:noFill/>
          </a:ln>
          <a:effectLst>
            <a:outerShdw blurRad="50800" dist="50800" dir="5400000" algn="ctr" rotWithShape="0">
              <a:srgbClr val="005DA2"/>
            </a:outerShdw>
          </a:effectLst>
        </p:spPr>
      </p:pic>
      <p:sp>
        <p:nvSpPr>
          <p:cNvPr id="68" name="Shape 1732">
            <a:extLst>
              <a:ext uri="{FF2B5EF4-FFF2-40B4-BE49-F238E27FC236}">
                <a16:creationId xmlns:a16="http://schemas.microsoft.com/office/drawing/2014/main" id="{9EA4C151-46D2-4FF2-BF55-4B5320A136FF}"/>
              </a:ext>
            </a:extLst>
          </p:cNvPr>
          <p:cNvSpPr/>
          <p:nvPr/>
        </p:nvSpPr>
        <p:spPr>
          <a:xfrm rot="18900000">
            <a:off x="1874285" y="2516665"/>
            <a:ext cx="226014" cy="250648"/>
          </a:xfrm>
          <a:prstGeom prst="roundRect">
            <a:avLst>
              <a:gd name="adj" fmla="val 15000"/>
            </a:avLst>
          </a:prstGeom>
          <a:solidFill>
            <a:srgbClr val="DCDEE0"/>
          </a:solidFill>
          <a:ln w="12700" cap="flat">
            <a:solidFill>
              <a:srgbClr val="DCDEE0"/>
            </a:solid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ea typeface="微软雅黑" panose="020B0503020204020204" pitchFamily="34" charset="-122"/>
            </a:endParaRPr>
          </a:p>
        </p:txBody>
      </p:sp>
      <p:sp>
        <p:nvSpPr>
          <p:cNvPr id="72" name="文本框 71">
            <a:extLst>
              <a:ext uri="{FF2B5EF4-FFF2-40B4-BE49-F238E27FC236}">
                <a16:creationId xmlns:a16="http://schemas.microsoft.com/office/drawing/2014/main" id="{40C8DBC6-2CF1-4F28-8854-6567C5D9DEB6}"/>
              </a:ext>
            </a:extLst>
          </p:cNvPr>
          <p:cNvSpPr txBox="1"/>
          <p:nvPr/>
        </p:nvSpPr>
        <p:spPr>
          <a:xfrm>
            <a:off x="1786861" y="2538243"/>
            <a:ext cx="610040" cy="215444"/>
          </a:xfrm>
          <a:prstGeom prst="rect">
            <a:avLst/>
          </a:prstGeom>
          <a:noFill/>
        </p:spPr>
        <p:txBody>
          <a:bodyPr wrap="square" rtlCol="0">
            <a:spAutoFit/>
          </a:bodyPr>
          <a:lstStyle/>
          <a:p>
            <a:r>
              <a:rPr lang="en-US" altLang="zh-CN" sz="800" b="1" dirty="0">
                <a:solidFill>
                  <a:schemeClr val="accent1"/>
                </a:solidFill>
                <a:ea typeface="微软雅黑" panose="020B0503020204020204" pitchFamily="34" charset="-122"/>
                <a:cs typeface="Times New Roman" panose="02020603050405020304" pitchFamily="18" charset="0"/>
              </a:rPr>
              <a:t>15Ah</a:t>
            </a:r>
            <a:endParaRPr lang="zh-CN" altLang="en-US" sz="800" b="1" dirty="0">
              <a:solidFill>
                <a:schemeClr val="accent1"/>
              </a:solidFill>
              <a:ea typeface="微软雅黑" panose="020B0503020204020204" pitchFamily="34" charset="-122"/>
              <a:cs typeface="Times New Roman" panose="02020603050405020304" pitchFamily="18" charset="0"/>
            </a:endParaRPr>
          </a:p>
        </p:txBody>
      </p:sp>
      <p:sp>
        <p:nvSpPr>
          <p:cNvPr id="76" name="Down Arrow 15">
            <a:extLst>
              <a:ext uri="{FF2B5EF4-FFF2-40B4-BE49-F238E27FC236}">
                <a16:creationId xmlns:a16="http://schemas.microsoft.com/office/drawing/2014/main" id="{9739DE8C-3358-431B-85D2-E141EF343891}"/>
              </a:ext>
            </a:extLst>
          </p:cNvPr>
          <p:cNvSpPr/>
          <p:nvPr/>
        </p:nvSpPr>
        <p:spPr>
          <a:xfrm rot="10800000">
            <a:off x="306928" y="4191462"/>
            <a:ext cx="1456559" cy="730557"/>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78" name="Text Placeholder 4">
            <a:extLst>
              <a:ext uri="{FF2B5EF4-FFF2-40B4-BE49-F238E27FC236}">
                <a16:creationId xmlns:a16="http://schemas.microsoft.com/office/drawing/2014/main" id="{D01BA3AF-ED02-4AB7-8745-3DB3A2A1730F}"/>
              </a:ext>
            </a:extLst>
          </p:cNvPr>
          <p:cNvSpPr txBox="1">
            <a:spLocks/>
          </p:cNvSpPr>
          <p:nvPr/>
        </p:nvSpPr>
        <p:spPr>
          <a:xfrm rot="10800000">
            <a:off x="2164781" y="1933790"/>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endParaRPr lang="en-US" sz="2400" b="1" dirty="0">
              <a:solidFill>
                <a:schemeClr val="bg1"/>
              </a:solidFill>
              <a:latin typeface="微软雅黑" panose="020B0503020204020204" pitchFamily="34" charset="-122"/>
              <a:ea typeface="微软雅黑" panose="020B0503020204020204" pitchFamily="34" charset="-122"/>
              <a:cs typeface="Lato Light"/>
            </a:endParaRPr>
          </a:p>
        </p:txBody>
      </p:sp>
      <p:sp>
        <p:nvSpPr>
          <p:cNvPr id="81" name="Down Arrow 91">
            <a:extLst>
              <a:ext uri="{FF2B5EF4-FFF2-40B4-BE49-F238E27FC236}">
                <a16:creationId xmlns:a16="http://schemas.microsoft.com/office/drawing/2014/main" id="{A8271A51-C6FE-49B2-935F-75674D285C8E}"/>
              </a:ext>
            </a:extLst>
          </p:cNvPr>
          <p:cNvSpPr/>
          <p:nvPr/>
        </p:nvSpPr>
        <p:spPr>
          <a:xfrm rot="10800000">
            <a:off x="2045671" y="3019745"/>
            <a:ext cx="1456553" cy="895759"/>
          </a:xfrm>
          <a:prstGeom prst="downArrow">
            <a:avLst>
              <a:gd name="adj1" fmla="val 100000"/>
              <a:gd name="adj2" fmla="val 5378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86" name="Down Arrow 15">
            <a:extLst>
              <a:ext uri="{FF2B5EF4-FFF2-40B4-BE49-F238E27FC236}">
                <a16:creationId xmlns:a16="http://schemas.microsoft.com/office/drawing/2014/main" id="{39EAEAAF-F623-4C57-8776-652020BEFE6B}"/>
              </a:ext>
            </a:extLst>
          </p:cNvPr>
          <p:cNvSpPr/>
          <p:nvPr/>
        </p:nvSpPr>
        <p:spPr>
          <a:xfrm rot="10800000">
            <a:off x="2045669" y="4191463"/>
            <a:ext cx="1456557" cy="730557"/>
          </a:xfrm>
          <a:prstGeom prst="downArrow">
            <a:avLst>
              <a:gd name="adj1" fmla="val 100000"/>
              <a:gd name="adj2" fmla="val 495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87" name="Down Arrow 91">
            <a:extLst>
              <a:ext uri="{FF2B5EF4-FFF2-40B4-BE49-F238E27FC236}">
                <a16:creationId xmlns:a16="http://schemas.microsoft.com/office/drawing/2014/main" id="{EE1E9996-0FF8-4E6B-B71E-F3AF8A3E516D}"/>
              </a:ext>
            </a:extLst>
          </p:cNvPr>
          <p:cNvSpPr/>
          <p:nvPr/>
        </p:nvSpPr>
        <p:spPr>
          <a:xfrm rot="10800000">
            <a:off x="315255" y="3029133"/>
            <a:ext cx="1456552" cy="895760"/>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pic>
        <p:nvPicPr>
          <p:cNvPr id="27" name="图片 26">
            <a:extLst>
              <a:ext uri="{FF2B5EF4-FFF2-40B4-BE49-F238E27FC236}">
                <a16:creationId xmlns:a16="http://schemas.microsoft.com/office/drawing/2014/main" id="{733562F9-C999-40DD-AC72-02908AFCE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766" y="1640027"/>
            <a:ext cx="216024" cy="242092"/>
          </a:xfrm>
          <a:prstGeom prst="rect">
            <a:avLst/>
          </a:prstGeom>
        </p:spPr>
      </p:pic>
      <p:sp>
        <p:nvSpPr>
          <p:cNvPr id="28" name="矩形 27">
            <a:extLst>
              <a:ext uri="{FF2B5EF4-FFF2-40B4-BE49-F238E27FC236}">
                <a16:creationId xmlns:a16="http://schemas.microsoft.com/office/drawing/2014/main" id="{80434765-22D5-4ED3-84A8-524F826B5DB2}"/>
              </a:ext>
            </a:extLst>
          </p:cNvPr>
          <p:cNvSpPr/>
          <p:nvPr/>
        </p:nvSpPr>
        <p:spPr>
          <a:xfrm>
            <a:off x="730726" y="2531108"/>
            <a:ext cx="1083950" cy="215444"/>
          </a:xfrm>
          <a:prstGeom prst="rect">
            <a:avLst/>
          </a:prstGeom>
        </p:spPr>
        <p:txBody>
          <a:bodyPr wrap="none">
            <a:spAutoFit/>
          </a:bodyPr>
          <a:lstStyle/>
          <a:p>
            <a:pPr algn="ctr"/>
            <a:r>
              <a:rPr kumimoji="1" lang="en-US" altLang="zh-CN" sz="800" b="1" dirty="0">
                <a:solidFill>
                  <a:schemeClr val="accent1"/>
                </a:solidFill>
                <a:cs typeface="Times New Roman" panose="02020603050405020304" pitchFamily="18" charset="0"/>
              </a:rPr>
              <a:t>Battery specification </a:t>
            </a:r>
          </a:p>
        </p:txBody>
      </p:sp>
      <p:sp>
        <p:nvSpPr>
          <p:cNvPr id="31" name="Shape 1732">
            <a:extLst>
              <a:ext uri="{FF2B5EF4-FFF2-40B4-BE49-F238E27FC236}">
                <a16:creationId xmlns:a16="http://schemas.microsoft.com/office/drawing/2014/main" id="{329819EA-8D5A-49AE-9B40-79D25159D50C}"/>
              </a:ext>
            </a:extLst>
          </p:cNvPr>
          <p:cNvSpPr/>
          <p:nvPr/>
        </p:nvSpPr>
        <p:spPr>
          <a:xfrm rot="18900000">
            <a:off x="2243998" y="2520640"/>
            <a:ext cx="226014" cy="250648"/>
          </a:xfrm>
          <a:prstGeom prst="roundRect">
            <a:avLst>
              <a:gd name="adj" fmla="val 15000"/>
            </a:avLst>
          </a:prstGeom>
          <a:solidFill>
            <a:srgbClr val="DCDEE0"/>
          </a:solidFill>
          <a:ln w="12700" cap="flat">
            <a:solidFill>
              <a:srgbClr val="DCDEE0"/>
            </a:solid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ea typeface="微软雅黑" panose="020B0503020204020204" pitchFamily="34" charset="-122"/>
            </a:endParaRPr>
          </a:p>
        </p:txBody>
      </p:sp>
      <p:sp>
        <p:nvSpPr>
          <p:cNvPr id="32" name="文本框 31">
            <a:extLst>
              <a:ext uri="{FF2B5EF4-FFF2-40B4-BE49-F238E27FC236}">
                <a16:creationId xmlns:a16="http://schemas.microsoft.com/office/drawing/2014/main" id="{A68501B1-7F68-40FE-B989-EDB46B8B97FC}"/>
              </a:ext>
            </a:extLst>
          </p:cNvPr>
          <p:cNvSpPr txBox="1"/>
          <p:nvPr/>
        </p:nvSpPr>
        <p:spPr>
          <a:xfrm>
            <a:off x="2159417" y="2538243"/>
            <a:ext cx="610040" cy="215444"/>
          </a:xfrm>
          <a:prstGeom prst="rect">
            <a:avLst/>
          </a:prstGeom>
          <a:noFill/>
        </p:spPr>
        <p:txBody>
          <a:bodyPr wrap="square" rtlCol="0">
            <a:spAutoFit/>
          </a:bodyPr>
          <a:lstStyle/>
          <a:p>
            <a:r>
              <a:rPr lang="en-US" altLang="zh-CN" sz="800" b="1" dirty="0">
                <a:solidFill>
                  <a:schemeClr val="accent1"/>
                </a:solidFill>
                <a:ea typeface="微软雅黑" panose="020B0503020204020204" pitchFamily="34" charset="-122"/>
                <a:cs typeface="Times New Roman" panose="02020603050405020304" pitchFamily="18" charset="0"/>
              </a:rPr>
              <a:t>20Ah</a:t>
            </a:r>
            <a:endParaRPr lang="zh-CN" altLang="en-US" sz="800" b="1" dirty="0">
              <a:solidFill>
                <a:schemeClr val="accent1"/>
              </a:solidFill>
              <a:ea typeface="微软雅黑" panose="020B0503020204020204" pitchFamily="34" charset="-122"/>
              <a:cs typeface="Times New Roman" panose="02020603050405020304" pitchFamily="18" charset="0"/>
            </a:endParaRPr>
          </a:p>
        </p:txBody>
      </p:sp>
      <p:sp>
        <p:nvSpPr>
          <p:cNvPr id="33" name="矩形 32">
            <a:extLst>
              <a:ext uri="{FF2B5EF4-FFF2-40B4-BE49-F238E27FC236}">
                <a16:creationId xmlns:a16="http://schemas.microsoft.com/office/drawing/2014/main" id="{F2258605-63BA-49CD-8BF7-6846412761C3}"/>
              </a:ext>
            </a:extLst>
          </p:cNvPr>
          <p:cNvSpPr/>
          <p:nvPr/>
        </p:nvSpPr>
        <p:spPr>
          <a:xfrm>
            <a:off x="317166" y="4481425"/>
            <a:ext cx="1531923" cy="309637"/>
          </a:xfrm>
          <a:prstGeom prst="rect">
            <a:avLst/>
          </a:prstGeom>
        </p:spPr>
        <p:txBody>
          <a:bodyPr wrap="square">
            <a:spAutoFit/>
          </a:bodyPr>
          <a:lstStyle/>
          <a:p>
            <a:pPr algn="ctr">
              <a:lnSpc>
                <a:spcPct val="150000"/>
              </a:lnSpc>
            </a:pPr>
            <a:r>
              <a:rPr kumimoji="1" lang="en-US" altLang="zh-CN" sz="1050" b="1" dirty="0">
                <a:solidFill>
                  <a:schemeClr val="bg1">
                    <a:lumMod val="95000"/>
                  </a:schemeClr>
                </a:solidFill>
                <a:ea typeface="微软雅黑" panose="020B0503020204020204" pitchFamily="34" charset="-122"/>
                <a:cs typeface="Times New Roman" panose="02020603050405020304" pitchFamily="18" charset="0"/>
              </a:rPr>
              <a:t>Extra-long circle life</a:t>
            </a:r>
          </a:p>
        </p:txBody>
      </p:sp>
      <p:sp>
        <p:nvSpPr>
          <p:cNvPr id="34" name="矩形 33">
            <a:extLst>
              <a:ext uri="{FF2B5EF4-FFF2-40B4-BE49-F238E27FC236}">
                <a16:creationId xmlns:a16="http://schemas.microsoft.com/office/drawing/2014/main" id="{DFC5C662-F958-44C9-880C-4AA26400BD00}"/>
              </a:ext>
            </a:extLst>
          </p:cNvPr>
          <p:cNvSpPr/>
          <p:nvPr/>
        </p:nvSpPr>
        <p:spPr>
          <a:xfrm>
            <a:off x="1013009" y="3616198"/>
            <a:ext cx="3512896" cy="299313"/>
          </a:xfrm>
          <a:prstGeom prst="rect">
            <a:avLst/>
          </a:prstGeom>
        </p:spPr>
        <p:txBody>
          <a:bodyPr wrap="square">
            <a:spAutoFit/>
          </a:bodyPr>
          <a:lstStyle/>
          <a:p>
            <a:pPr algn="ctr">
              <a:lnSpc>
                <a:spcPct val="150000"/>
              </a:lnSpc>
            </a:pPr>
            <a:r>
              <a:rPr kumimoji="1" lang="en-US" altLang="zh-CN" sz="1000" b="1" dirty="0">
                <a:solidFill>
                  <a:srgbClr val="005DA2"/>
                </a:solidFill>
                <a:ea typeface="微软雅黑" panose="020B0503020204020204" pitchFamily="34" charset="-122"/>
                <a:cs typeface="Times New Roman" panose="02020603050405020304" pitchFamily="18" charset="0"/>
              </a:rPr>
              <a:t>high and low temperature</a:t>
            </a:r>
          </a:p>
        </p:txBody>
      </p:sp>
      <p:sp>
        <p:nvSpPr>
          <p:cNvPr id="2" name="矩形 1">
            <a:extLst>
              <a:ext uri="{FF2B5EF4-FFF2-40B4-BE49-F238E27FC236}">
                <a16:creationId xmlns:a16="http://schemas.microsoft.com/office/drawing/2014/main" id="{76D46B90-F549-4D87-B487-C2E78926EFE5}"/>
              </a:ext>
            </a:extLst>
          </p:cNvPr>
          <p:cNvSpPr/>
          <p:nvPr/>
        </p:nvSpPr>
        <p:spPr>
          <a:xfrm>
            <a:off x="2070985" y="3449134"/>
            <a:ext cx="1452642" cy="299313"/>
          </a:xfrm>
          <a:prstGeom prst="rect">
            <a:avLst/>
          </a:prstGeom>
        </p:spPr>
        <p:txBody>
          <a:bodyPr wrap="none">
            <a:spAutoFit/>
          </a:bodyPr>
          <a:lstStyle/>
          <a:p>
            <a:pPr algn="ctr">
              <a:lnSpc>
                <a:spcPct val="150000"/>
              </a:lnSpc>
            </a:pPr>
            <a:r>
              <a:rPr kumimoji="1" lang="en-US" altLang="zh-CN" sz="1000" b="1" dirty="0">
                <a:solidFill>
                  <a:srgbClr val="005DA2"/>
                </a:solidFill>
                <a:ea typeface="微软雅黑" panose="020B0503020204020204" pitchFamily="34" charset="-122"/>
                <a:cs typeface="Times New Roman" panose="02020603050405020304" pitchFamily="18" charset="0"/>
              </a:rPr>
              <a:t>Long-term operation at </a:t>
            </a:r>
          </a:p>
        </p:txBody>
      </p:sp>
      <p:sp>
        <p:nvSpPr>
          <p:cNvPr id="35" name="矩形 34">
            <a:extLst>
              <a:ext uri="{FF2B5EF4-FFF2-40B4-BE49-F238E27FC236}">
                <a16:creationId xmlns:a16="http://schemas.microsoft.com/office/drawing/2014/main" id="{6B07FF07-57AD-4073-A4B7-D67C96F95EB3}"/>
              </a:ext>
            </a:extLst>
          </p:cNvPr>
          <p:cNvSpPr/>
          <p:nvPr/>
        </p:nvSpPr>
        <p:spPr>
          <a:xfrm>
            <a:off x="1995397" y="4434283"/>
            <a:ext cx="1443397" cy="552011"/>
          </a:xfrm>
          <a:prstGeom prst="rect">
            <a:avLst/>
          </a:prstGeom>
        </p:spPr>
        <p:txBody>
          <a:bodyPr wrap="square">
            <a:spAutoFit/>
          </a:bodyPr>
          <a:lstStyle/>
          <a:p>
            <a:pPr algn="ctr">
              <a:lnSpc>
                <a:spcPct val="150000"/>
              </a:lnSpc>
            </a:pPr>
            <a:r>
              <a:rPr kumimoji="1" lang="en-US" altLang="zh-CN" sz="1050" b="1" dirty="0">
                <a:solidFill>
                  <a:srgbClr val="FDFDFD"/>
                </a:solidFill>
                <a:ea typeface="微软雅黑" panose="020B0503020204020204" pitchFamily="34" charset="-122"/>
                <a:cs typeface="Times New Roman" panose="02020603050405020304" pitchFamily="18" charset="0"/>
              </a:rPr>
              <a:t>Charge and discharge at high rate</a:t>
            </a:r>
          </a:p>
        </p:txBody>
      </p:sp>
      <p:sp>
        <p:nvSpPr>
          <p:cNvPr id="37" name="矩形 36">
            <a:extLst>
              <a:ext uri="{FF2B5EF4-FFF2-40B4-BE49-F238E27FC236}">
                <a16:creationId xmlns:a16="http://schemas.microsoft.com/office/drawing/2014/main" id="{8C09FBE0-7906-4C4B-B258-47B566E14AB9}"/>
              </a:ext>
            </a:extLst>
          </p:cNvPr>
          <p:cNvSpPr/>
          <p:nvPr/>
        </p:nvSpPr>
        <p:spPr>
          <a:xfrm>
            <a:off x="616021" y="3616604"/>
            <a:ext cx="966931" cy="246221"/>
          </a:xfrm>
          <a:prstGeom prst="rect">
            <a:avLst/>
          </a:prstGeom>
        </p:spPr>
        <p:txBody>
          <a:bodyPr wrap="none">
            <a:spAutoFit/>
          </a:bodyPr>
          <a:lstStyle/>
          <a:p>
            <a:r>
              <a:rPr lang="en-US" altLang="zh-CN" sz="1000" b="1" dirty="0">
                <a:solidFill>
                  <a:srgbClr val="005DA2"/>
                </a:solidFill>
              </a:rPr>
              <a:t>Intrinsic safety</a:t>
            </a:r>
          </a:p>
        </p:txBody>
      </p:sp>
      <p:graphicFrame>
        <p:nvGraphicFramePr>
          <p:cNvPr id="8" name="表格 7">
            <a:extLst>
              <a:ext uri="{FF2B5EF4-FFF2-40B4-BE49-F238E27FC236}">
                <a16:creationId xmlns:a16="http://schemas.microsoft.com/office/drawing/2014/main" id="{59238A3B-6926-4DF2-9A94-D4AB5B1C6B76}"/>
              </a:ext>
            </a:extLst>
          </p:cNvPr>
          <p:cNvGraphicFramePr>
            <a:graphicFrameLocks noGrp="1"/>
          </p:cNvGraphicFramePr>
          <p:nvPr>
            <p:extLst>
              <p:ext uri="{D42A27DB-BD31-4B8C-83A1-F6EECF244321}">
                <p14:modId xmlns:p14="http://schemas.microsoft.com/office/powerpoint/2010/main" val="2130734489"/>
              </p:ext>
            </p:extLst>
          </p:nvPr>
        </p:nvGraphicFramePr>
        <p:xfrm>
          <a:off x="3745523" y="699542"/>
          <a:ext cx="4858926" cy="4186366"/>
        </p:xfrm>
        <a:graphic>
          <a:graphicData uri="http://schemas.openxmlformats.org/drawingml/2006/table">
            <a:tbl>
              <a:tblPr firstRow="1" firstCol="1" bandRow="1">
                <a:tableStyleId>{5C22544A-7EE6-4342-B048-85BDC9FD1C3A}</a:tableStyleId>
              </a:tblPr>
              <a:tblGrid>
                <a:gridCol w="1167768">
                  <a:extLst>
                    <a:ext uri="{9D8B030D-6E8A-4147-A177-3AD203B41FA5}">
                      <a16:colId xmlns:a16="http://schemas.microsoft.com/office/drawing/2014/main" val="1131409356"/>
                    </a:ext>
                  </a:extLst>
                </a:gridCol>
                <a:gridCol w="1369903">
                  <a:extLst>
                    <a:ext uri="{9D8B030D-6E8A-4147-A177-3AD203B41FA5}">
                      <a16:colId xmlns:a16="http://schemas.microsoft.com/office/drawing/2014/main" val="3276136754"/>
                    </a:ext>
                  </a:extLst>
                </a:gridCol>
                <a:gridCol w="1167768">
                  <a:extLst>
                    <a:ext uri="{9D8B030D-6E8A-4147-A177-3AD203B41FA5}">
                      <a16:colId xmlns:a16="http://schemas.microsoft.com/office/drawing/2014/main" val="1442076722"/>
                    </a:ext>
                  </a:extLst>
                </a:gridCol>
                <a:gridCol w="1153487">
                  <a:extLst>
                    <a:ext uri="{9D8B030D-6E8A-4147-A177-3AD203B41FA5}">
                      <a16:colId xmlns:a16="http://schemas.microsoft.com/office/drawing/2014/main" val="1752598219"/>
                    </a:ext>
                  </a:extLst>
                </a:gridCol>
              </a:tblGrid>
              <a:tr h="251718">
                <a:tc gridSpan="4">
                  <a:txBody>
                    <a:bodyPr/>
                    <a:lstStyle/>
                    <a:p>
                      <a:pPr algn="ctr">
                        <a:spcAft>
                          <a:spcPts val="0"/>
                        </a:spcAft>
                      </a:pPr>
                      <a:r>
                        <a:rPr lang="en-US" sz="600" kern="100" dirty="0">
                          <a:effectLst/>
                        </a:rPr>
                        <a:t>Product specification manual of LTO battery of GCC</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39546446"/>
                  </a:ext>
                </a:extLst>
              </a:tr>
              <a:tr h="301605">
                <a:tc>
                  <a:txBody>
                    <a:bodyPr/>
                    <a:lstStyle/>
                    <a:p>
                      <a:pPr algn="ctr">
                        <a:spcAft>
                          <a:spcPts val="0"/>
                        </a:spcAft>
                      </a:pPr>
                      <a:r>
                        <a:rPr lang="en-US" sz="500" kern="0" dirty="0">
                          <a:effectLst/>
                        </a:rPr>
                        <a:t>No.</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Content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Parameters of LTT65 series </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Parameters of LTT90 series</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721999727"/>
                  </a:ext>
                </a:extLst>
              </a:tr>
              <a:tr h="121969">
                <a:tc>
                  <a:txBody>
                    <a:bodyPr/>
                    <a:lstStyle/>
                    <a:p>
                      <a:pPr algn="ctr">
                        <a:spcAft>
                          <a:spcPts val="0"/>
                        </a:spcAft>
                      </a:pPr>
                      <a:r>
                        <a:rPr lang="en-US" sz="600" kern="100">
                          <a:effectLst/>
                        </a:rPr>
                        <a:t>1</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500" kern="100" dirty="0">
                          <a:effectLst/>
                        </a:rPr>
                        <a:t> </a:t>
                      </a:r>
                      <a:r>
                        <a:rPr lang="en-US" sz="500" kern="100" dirty="0">
                          <a:effectLst/>
                        </a:rPr>
                        <a:t>Nominal voltage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2.35V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2.35V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908904876"/>
                  </a:ext>
                </a:extLst>
              </a:tr>
              <a:tr h="121969">
                <a:tc>
                  <a:txBody>
                    <a:bodyPr/>
                    <a:lstStyle/>
                    <a:p>
                      <a:pPr algn="ctr">
                        <a:spcAft>
                          <a:spcPts val="0"/>
                        </a:spcAft>
                      </a:pPr>
                      <a:r>
                        <a:rPr lang="en-US" sz="600" kern="100">
                          <a:effectLst/>
                        </a:rPr>
                        <a:t>2</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500" kern="100" dirty="0">
                          <a:effectLst/>
                        </a:rPr>
                        <a:t> </a:t>
                      </a:r>
                      <a:r>
                        <a:rPr lang="en-US" sz="500" kern="100" dirty="0">
                          <a:effectLst/>
                        </a:rPr>
                        <a:t>Nominal capacity</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15AH</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20AH</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469543925"/>
                  </a:ext>
                </a:extLst>
              </a:tr>
              <a:tr h="121969">
                <a:tc>
                  <a:txBody>
                    <a:bodyPr/>
                    <a:lstStyle/>
                    <a:p>
                      <a:pPr algn="ctr">
                        <a:spcAft>
                          <a:spcPts val="0"/>
                        </a:spcAft>
                      </a:pPr>
                      <a:r>
                        <a:rPr lang="en-US" sz="600" kern="100">
                          <a:effectLst/>
                        </a:rPr>
                        <a:t>3</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Charging voltage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2.75V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2.75V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1673988971"/>
                  </a:ext>
                </a:extLst>
              </a:tr>
              <a:tr h="121969">
                <a:tc>
                  <a:txBody>
                    <a:bodyPr/>
                    <a:lstStyle/>
                    <a:p>
                      <a:pPr algn="ctr">
                        <a:spcAft>
                          <a:spcPts val="0"/>
                        </a:spcAft>
                      </a:pPr>
                      <a:r>
                        <a:rPr lang="en-US" sz="600" kern="100">
                          <a:effectLst/>
                        </a:rPr>
                        <a:t>4</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500" kern="100" dirty="0">
                          <a:effectLst/>
                        </a:rPr>
                        <a:t> </a:t>
                      </a:r>
                      <a:r>
                        <a:rPr lang="en-US" sz="500" kern="100" dirty="0">
                          <a:effectLst/>
                        </a:rPr>
                        <a:t>Internal resistance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600" kern="100">
                          <a:effectLst/>
                        </a:rPr>
                        <a:t>＜</a:t>
                      </a:r>
                      <a:r>
                        <a:rPr lang="en-US" sz="600" kern="100">
                          <a:effectLst/>
                        </a:rPr>
                        <a:t>0.8mΩ</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600" kern="100">
                          <a:effectLst/>
                        </a:rPr>
                        <a:t>＜</a:t>
                      </a:r>
                      <a:r>
                        <a:rPr lang="en-US" sz="600" kern="100">
                          <a:effectLst/>
                        </a:rPr>
                        <a:t>0.5mΩ</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775244442"/>
                  </a:ext>
                </a:extLst>
              </a:tr>
              <a:tr h="186271">
                <a:tc rowSpan="3">
                  <a:txBody>
                    <a:bodyPr/>
                    <a:lstStyle/>
                    <a:p>
                      <a:pPr algn="ctr">
                        <a:spcAft>
                          <a:spcPts val="0"/>
                        </a:spcAft>
                      </a:pPr>
                      <a:r>
                        <a:rPr lang="en-US" sz="600" kern="100">
                          <a:effectLst/>
                        </a:rPr>
                        <a:t>5</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rowSpan="3">
                  <a:txBody>
                    <a:bodyPr/>
                    <a:lstStyle/>
                    <a:p>
                      <a:pPr algn="ctr">
                        <a:spcAft>
                          <a:spcPts val="0"/>
                        </a:spcAft>
                      </a:pPr>
                      <a:r>
                        <a:rPr lang="en-US" sz="500" kern="100" dirty="0">
                          <a:effectLst/>
                        </a:rPr>
                        <a:t>Size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width</a:t>
                      </a:r>
                      <a:r>
                        <a:rPr lang="zh-CN" sz="500" kern="100" dirty="0">
                          <a:effectLst/>
                        </a:rPr>
                        <a:t>：</a:t>
                      </a:r>
                      <a:r>
                        <a:rPr lang="en-US" sz="500" kern="100" dirty="0">
                          <a:effectLst/>
                        </a:rPr>
                        <a:t>217±0.1mm</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width</a:t>
                      </a:r>
                      <a:r>
                        <a:rPr lang="zh-CN" sz="500" kern="100" dirty="0">
                          <a:effectLst/>
                        </a:rPr>
                        <a:t>：</a:t>
                      </a:r>
                      <a:r>
                        <a:rPr lang="en-US" sz="500" kern="100" dirty="0">
                          <a:effectLst/>
                        </a:rPr>
                        <a:t>217±0.1mm</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306729579"/>
                  </a:ext>
                </a:extLst>
              </a:tr>
              <a:tr h="30160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altLang="zh-CN" sz="500" kern="100" dirty="0">
                          <a:effectLst/>
                        </a:rPr>
                        <a:t>height</a:t>
                      </a:r>
                      <a:r>
                        <a:rPr lang="zh-CN" sz="500" kern="100" dirty="0">
                          <a:effectLst/>
                        </a:rPr>
                        <a:t>：</a:t>
                      </a:r>
                      <a:r>
                        <a:rPr lang="en-US" sz="500" kern="100" dirty="0">
                          <a:effectLst/>
                        </a:rPr>
                        <a:t>147±0.1mm</a:t>
                      </a:r>
                      <a:endParaRPr lang="zh-CN" sz="700" kern="100" dirty="0">
                        <a:effectLst/>
                      </a:endParaRPr>
                    </a:p>
                    <a:p>
                      <a:pPr algn="ctr">
                        <a:spcAft>
                          <a:spcPts val="0"/>
                        </a:spcAft>
                      </a:pPr>
                      <a:r>
                        <a:rPr lang="zh-CN" sz="500" kern="100" dirty="0">
                          <a:effectLst/>
                        </a:rPr>
                        <a:t>（</a:t>
                      </a:r>
                      <a:r>
                        <a:rPr lang="en-US" sz="500" kern="100" dirty="0">
                          <a:effectLst/>
                        </a:rPr>
                        <a:t>Without tabs 127±0.1mm</a:t>
                      </a:r>
                      <a:r>
                        <a:rPr lang="zh-CN" sz="5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altLang="zh-CN" sz="500" kern="100" dirty="0">
                          <a:effectLst/>
                        </a:rPr>
                        <a:t>height</a:t>
                      </a:r>
                      <a:r>
                        <a:rPr lang="zh-CN" sz="500" kern="100" dirty="0">
                          <a:effectLst/>
                        </a:rPr>
                        <a:t>：</a:t>
                      </a:r>
                      <a:r>
                        <a:rPr lang="en-US" sz="500" kern="100" dirty="0">
                          <a:effectLst/>
                        </a:rPr>
                        <a:t>147±0.1mm</a:t>
                      </a:r>
                      <a:endParaRPr lang="zh-CN" sz="700" kern="100" dirty="0">
                        <a:effectLst/>
                      </a:endParaRPr>
                    </a:p>
                    <a:p>
                      <a:pPr algn="ctr">
                        <a:spcAft>
                          <a:spcPts val="0"/>
                        </a:spcAft>
                      </a:pPr>
                      <a:r>
                        <a:rPr lang="zh-CN" sz="500" kern="100" dirty="0">
                          <a:effectLst/>
                        </a:rPr>
                        <a:t>（</a:t>
                      </a:r>
                      <a:r>
                        <a:rPr lang="en-US" sz="500" kern="100" dirty="0">
                          <a:effectLst/>
                        </a:rPr>
                        <a:t>Without tabs 127±0.1mm</a:t>
                      </a:r>
                      <a:r>
                        <a:rPr lang="zh-CN" sz="5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219430469"/>
                  </a:ext>
                </a:extLst>
              </a:tr>
              <a:tr h="20362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500" kern="100" dirty="0">
                          <a:effectLst/>
                        </a:rPr>
                        <a:t>thickness</a:t>
                      </a:r>
                      <a:r>
                        <a:rPr lang="zh-CN" sz="500" kern="100" dirty="0">
                          <a:effectLst/>
                        </a:rPr>
                        <a:t>：</a:t>
                      </a:r>
                      <a:r>
                        <a:rPr lang="en-US" sz="500" kern="100" dirty="0">
                          <a:effectLst/>
                        </a:rPr>
                        <a:t>6.5±0.1mm</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thickness</a:t>
                      </a:r>
                      <a:r>
                        <a:rPr lang="zh-CN" sz="500" kern="100" dirty="0">
                          <a:effectLst/>
                        </a:rPr>
                        <a:t>：</a:t>
                      </a:r>
                      <a:r>
                        <a:rPr lang="en-US" sz="500" kern="100" dirty="0">
                          <a:effectLst/>
                        </a:rPr>
                        <a:t>9.0±0.1mm</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276293696"/>
                  </a:ext>
                </a:extLst>
              </a:tr>
              <a:tr h="121969">
                <a:tc>
                  <a:txBody>
                    <a:bodyPr/>
                    <a:lstStyle/>
                    <a:p>
                      <a:pPr algn="ctr">
                        <a:spcAft>
                          <a:spcPts val="0"/>
                        </a:spcAft>
                      </a:pPr>
                      <a:r>
                        <a:rPr lang="en-US" sz="600" kern="100">
                          <a:effectLst/>
                        </a:rPr>
                        <a:t>6</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zh-CN" sz="500" kern="100" dirty="0">
                          <a:effectLst/>
                        </a:rPr>
                        <a:t> </a:t>
                      </a:r>
                      <a:r>
                        <a:rPr lang="en-US" sz="500" kern="100" dirty="0">
                          <a:effectLst/>
                        </a:rPr>
                        <a:t>Weight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345±5g</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495±5g</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711271521"/>
                  </a:ext>
                </a:extLst>
              </a:tr>
              <a:tr h="203622">
                <a:tc>
                  <a:txBody>
                    <a:bodyPr/>
                    <a:lstStyle/>
                    <a:p>
                      <a:pPr algn="ctr">
                        <a:spcAft>
                          <a:spcPts val="0"/>
                        </a:spcAft>
                      </a:pPr>
                      <a:r>
                        <a:rPr lang="en-US" sz="600" kern="100">
                          <a:effectLst/>
                        </a:rPr>
                        <a:t>7</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Weight energy density</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80wh/kg</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100wh/kg</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176272993"/>
                  </a:ext>
                </a:extLst>
              </a:tr>
              <a:tr h="203622">
                <a:tc>
                  <a:txBody>
                    <a:bodyPr/>
                    <a:lstStyle/>
                    <a:p>
                      <a:pPr algn="ctr">
                        <a:spcAft>
                          <a:spcPts val="0"/>
                        </a:spcAft>
                      </a:pPr>
                      <a:r>
                        <a:rPr lang="en-US" sz="600" kern="100">
                          <a:effectLst/>
                        </a:rPr>
                        <a:t>8</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Volume energy density</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250wh/L</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260wh/L</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4086209699"/>
                  </a:ext>
                </a:extLst>
              </a:tr>
              <a:tr h="237303">
                <a:tc>
                  <a:txBody>
                    <a:bodyPr/>
                    <a:lstStyle/>
                    <a:p>
                      <a:pPr algn="ctr">
                        <a:spcAft>
                          <a:spcPts val="0"/>
                        </a:spcAft>
                      </a:pPr>
                      <a:r>
                        <a:rPr lang="en-US" sz="600" kern="100">
                          <a:effectLst/>
                        </a:rPr>
                        <a:t>9</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Charge and discharge method</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C.C/C.V</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C.C/C.V</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1842655247"/>
                  </a:ext>
                </a:extLst>
              </a:tr>
              <a:tr h="203622">
                <a:tc>
                  <a:txBody>
                    <a:bodyPr/>
                    <a:lstStyle/>
                    <a:p>
                      <a:pPr algn="ctr">
                        <a:spcAft>
                          <a:spcPts val="0"/>
                        </a:spcAft>
                      </a:pPr>
                      <a:r>
                        <a:rPr lang="en-US" sz="600" kern="100">
                          <a:effectLst/>
                        </a:rPr>
                        <a:t>10</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Charge and Discharge Rate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0.1~30C</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0.1~30C</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820558061"/>
                  </a:ext>
                </a:extLst>
              </a:tr>
              <a:tr h="203622">
                <a:tc>
                  <a:txBody>
                    <a:bodyPr/>
                    <a:lstStyle/>
                    <a:p>
                      <a:pPr algn="ctr">
                        <a:spcAft>
                          <a:spcPts val="0"/>
                        </a:spcAft>
                      </a:pPr>
                      <a:r>
                        <a:rPr lang="en-US" sz="600" kern="100">
                          <a:effectLst/>
                        </a:rPr>
                        <a:t>11</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Discharge Cutoff Voltage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1.5V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068961061"/>
                  </a:ext>
                </a:extLst>
              </a:tr>
              <a:tr h="301605">
                <a:tc>
                  <a:txBody>
                    <a:bodyPr/>
                    <a:lstStyle/>
                    <a:p>
                      <a:pPr algn="ctr">
                        <a:spcAft>
                          <a:spcPts val="0"/>
                        </a:spcAft>
                      </a:pPr>
                      <a:r>
                        <a:rPr lang="en-US" sz="600" kern="100">
                          <a:effectLst/>
                        </a:rPr>
                        <a:t>12</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Overcharge Protection Voltage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3V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3V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3519613645"/>
                  </a:ext>
                </a:extLst>
              </a:tr>
              <a:tr h="301605">
                <a:tc>
                  <a:txBody>
                    <a:bodyPr/>
                    <a:lstStyle/>
                    <a:p>
                      <a:pPr algn="ctr">
                        <a:spcAft>
                          <a:spcPts val="0"/>
                        </a:spcAft>
                      </a:pPr>
                      <a:r>
                        <a:rPr lang="en-US" sz="600" kern="100">
                          <a:effectLst/>
                        </a:rPr>
                        <a:t>13</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0" dirty="0">
                          <a:effectLst/>
                        </a:rPr>
                        <a:t>Over-discharge Protection Voltage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a:effectLst/>
                        </a:rPr>
                        <a:t>1V</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1255972844"/>
                  </a:ext>
                </a:extLst>
              </a:tr>
              <a:tr h="269455">
                <a:tc>
                  <a:txBody>
                    <a:bodyPr/>
                    <a:lstStyle/>
                    <a:p>
                      <a:pPr algn="ctr">
                        <a:spcAft>
                          <a:spcPts val="0"/>
                        </a:spcAft>
                      </a:pPr>
                      <a:r>
                        <a:rPr lang="en-US" sz="600" kern="100">
                          <a:effectLst/>
                        </a:rPr>
                        <a:t>14</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59654" marR="59654" marT="29827" marB="29827" anchor="ctr"/>
                </a:tc>
                <a:tc>
                  <a:txBody>
                    <a:bodyPr/>
                    <a:lstStyle/>
                    <a:p>
                      <a:pPr algn="ctr">
                        <a:spcAft>
                          <a:spcPts val="0"/>
                        </a:spcAft>
                      </a:pPr>
                      <a:r>
                        <a:rPr lang="en-US" sz="500" kern="100" dirty="0">
                          <a:effectLst/>
                        </a:rPr>
                        <a:t>Operating Temperature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9654" marR="59654" marT="29827" marB="29827" anchor="ctr"/>
                </a:tc>
                <a:tc>
                  <a:txBody>
                    <a:bodyPr/>
                    <a:lstStyle/>
                    <a:p>
                      <a:pPr algn="ctr">
                        <a:spcAft>
                          <a:spcPts val="0"/>
                        </a:spcAft>
                      </a:pPr>
                      <a:r>
                        <a:rPr lang="en-US" sz="600" kern="100" dirty="0">
                          <a:effectLst/>
                        </a:rPr>
                        <a:t>-40</a:t>
                      </a:r>
                      <a:r>
                        <a:rPr lang="zh-CN" sz="600" kern="100" dirty="0">
                          <a:effectLst/>
                        </a:rPr>
                        <a:t>℃</a:t>
                      </a:r>
                      <a:r>
                        <a:rPr lang="en-US" sz="600" kern="100" dirty="0">
                          <a:effectLst/>
                        </a:rPr>
                        <a:t>~55</a:t>
                      </a:r>
                      <a:r>
                        <a:rPr lang="zh-CN" sz="6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dirty="0">
                          <a:effectLst/>
                        </a:rPr>
                        <a:t>-40</a:t>
                      </a:r>
                      <a:r>
                        <a:rPr lang="zh-CN" sz="600" kern="100" dirty="0">
                          <a:effectLst/>
                        </a:rPr>
                        <a:t>℃</a:t>
                      </a:r>
                      <a:r>
                        <a:rPr lang="en-US" sz="600" kern="100" dirty="0">
                          <a:effectLst/>
                        </a:rPr>
                        <a:t>~55</a:t>
                      </a:r>
                      <a:r>
                        <a:rPr lang="zh-CN" sz="6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1208853089"/>
                  </a:ext>
                </a:extLst>
              </a:tr>
              <a:tr h="203622">
                <a:tc>
                  <a:txBody>
                    <a:bodyPr/>
                    <a:lstStyle/>
                    <a:p>
                      <a:pPr algn="ctr">
                        <a:spcAft>
                          <a:spcPts val="0"/>
                        </a:spcAft>
                      </a:pPr>
                      <a:r>
                        <a:rPr lang="en-US" sz="600" kern="100">
                          <a:effectLst/>
                        </a:rPr>
                        <a:t>15</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Storage Temperature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dirty="0">
                          <a:effectLst/>
                        </a:rPr>
                        <a:t>-30</a:t>
                      </a:r>
                      <a:r>
                        <a:rPr lang="zh-CN" sz="600" kern="100" dirty="0">
                          <a:effectLst/>
                        </a:rPr>
                        <a:t>℃</a:t>
                      </a:r>
                      <a:r>
                        <a:rPr lang="en-US" sz="600" kern="100" dirty="0">
                          <a:effectLst/>
                        </a:rPr>
                        <a:t>~</a:t>
                      </a:r>
                      <a:r>
                        <a:rPr lang="en-US" altLang="zh-CN" sz="600" kern="100" dirty="0">
                          <a:effectLst/>
                        </a:rPr>
                        <a:t>4</a:t>
                      </a:r>
                      <a:r>
                        <a:rPr lang="en-US" sz="600" kern="100" dirty="0">
                          <a:effectLst/>
                        </a:rPr>
                        <a:t>0</a:t>
                      </a:r>
                      <a:r>
                        <a:rPr lang="zh-CN" sz="6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600" kern="100" dirty="0">
                          <a:effectLst/>
                        </a:rPr>
                        <a:t>-30</a:t>
                      </a:r>
                      <a:r>
                        <a:rPr lang="zh-CN" sz="600" kern="100" dirty="0">
                          <a:effectLst/>
                        </a:rPr>
                        <a:t>℃</a:t>
                      </a:r>
                      <a:r>
                        <a:rPr lang="en-US" sz="600" kern="100" dirty="0">
                          <a:effectLst/>
                        </a:rPr>
                        <a:t>~</a:t>
                      </a:r>
                      <a:r>
                        <a:rPr lang="en-US" altLang="zh-CN" sz="600" kern="100" dirty="0">
                          <a:effectLst/>
                        </a:rPr>
                        <a:t>4</a:t>
                      </a:r>
                      <a:r>
                        <a:rPr lang="en-US" sz="600" kern="100" dirty="0">
                          <a:effectLst/>
                        </a:rPr>
                        <a:t>0</a:t>
                      </a:r>
                      <a:r>
                        <a:rPr lang="zh-CN" sz="600" kern="100" dirty="0">
                          <a:effectLst/>
                        </a:rPr>
                        <a:t>℃</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578555790"/>
                  </a:ext>
                </a:extLst>
              </a:tr>
              <a:tr h="203622">
                <a:tc>
                  <a:txBody>
                    <a:bodyPr/>
                    <a:lstStyle/>
                    <a:p>
                      <a:pPr algn="ctr">
                        <a:spcAft>
                          <a:spcPts val="0"/>
                        </a:spcAft>
                      </a:pPr>
                      <a:r>
                        <a:rPr lang="en-US" sz="600" kern="100">
                          <a:effectLst/>
                        </a:rPr>
                        <a:t>16</a:t>
                      </a:r>
                      <a:endParaRPr lang="zh-CN" sz="700" kern="10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sz="500" kern="100" dirty="0">
                          <a:effectLst/>
                        </a:rPr>
                        <a:t>Cycle life</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altLang="zh-CN" sz="600" kern="100" dirty="0">
                          <a:effectLst/>
                        </a:rPr>
                        <a:t>Over </a:t>
                      </a:r>
                      <a:r>
                        <a:rPr lang="en-US" sz="600" kern="100" dirty="0">
                          <a:effectLst/>
                        </a:rPr>
                        <a:t>20000</a:t>
                      </a:r>
                      <a:r>
                        <a:rPr lang="zh-CN" sz="600" kern="100" dirty="0">
                          <a:effectLst/>
                        </a:rPr>
                        <a:t> </a:t>
                      </a:r>
                      <a:r>
                        <a:rPr lang="en-US" sz="600" kern="100" dirty="0">
                          <a:effectLst/>
                        </a:rPr>
                        <a:t>times</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tc>
                  <a:txBody>
                    <a:bodyPr/>
                    <a:lstStyle/>
                    <a:p>
                      <a:pPr algn="ctr">
                        <a:spcAft>
                          <a:spcPts val="0"/>
                        </a:spcAft>
                      </a:pPr>
                      <a:r>
                        <a:rPr lang="en-US" altLang="zh-CN" sz="600" kern="100" dirty="0">
                          <a:effectLst/>
                        </a:rPr>
                        <a:t>Over </a:t>
                      </a:r>
                      <a:r>
                        <a:rPr lang="en-US" sz="600" kern="100" dirty="0">
                          <a:effectLst/>
                        </a:rPr>
                        <a:t>20000</a:t>
                      </a:r>
                      <a:r>
                        <a:rPr lang="zh-CN" sz="600" kern="100" dirty="0">
                          <a:effectLst/>
                        </a:rPr>
                        <a:t> </a:t>
                      </a:r>
                      <a:r>
                        <a:rPr lang="en-US" sz="600" kern="100" dirty="0">
                          <a:effectLst/>
                        </a:rPr>
                        <a:t>times</a:t>
                      </a:r>
                      <a:endParaRPr lang="zh-CN" sz="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1427" marR="41427" marT="6214" marB="0" anchor="ctr"/>
                </a:tc>
                <a:extLst>
                  <a:ext uri="{0D108BD9-81ED-4DB2-BD59-A6C34878D82A}">
                    <a16:rowId xmlns:a16="http://schemas.microsoft.com/office/drawing/2014/main" val="2103681788"/>
                  </a:ext>
                </a:extLst>
              </a:tr>
            </a:tbl>
          </a:graphicData>
        </a:graphic>
      </p:graphicFrame>
      <p:sp>
        <p:nvSpPr>
          <p:cNvPr id="46" name="内容占位符 1">
            <a:extLst>
              <a:ext uri="{FF2B5EF4-FFF2-40B4-BE49-F238E27FC236}">
                <a16:creationId xmlns:a16="http://schemas.microsoft.com/office/drawing/2014/main" id="{2AC8277F-3F7E-46BE-8319-04A21D130902}"/>
              </a:ext>
            </a:extLst>
          </p:cNvPr>
          <p:cNvSpPr txBox="1">
            <a:spLocks/>
          </p:cNvSpPr>
          <p:nvPr/>
        </p:nvSpPr>
        <p:spPr>
          <a:xfrm>
            <a:off x="672598" y="174142"/>
            <a:ext cx="8214030" cy="10259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zh-CN" sz="2000" b="1" dirty="0">
                <a:solidFill>
                  <a:srgbClr val="005DA2"/>
                </a:solidFill>
                <a:latin typeface="Times New Roman" panose="02020603050405020304" pitchFamily="18" charset="0"/>
                <a:cs typeface="Times New Roman" panose="02020603050405020304" pitchFamily="18" charset="0"/>
              </a:rPr>
              <a:t>GCC LTO Battery Profile</a:t>
            </a:r>
            <a:endParaRPr kumimoji="1" lang="zh-CN" altLang="en-US" sz="2000" b="1" dirty="0">
              <a:solidFill>
                <a:srgbClr val="005DA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581312"/>
      </p:ext>
    </p:extLst>
  </p:cSld>
  <p:clrMapOvr>
    <a:masterClrMapping/>
  </p:clrMapOvr>
  <p:transition spd="slow" advTm="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5306F91-4C91-4E3C-BF94-CF197DB07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07" y="704189"/>
            <a:ext cx="1331269" cy="1025917"/>
          </a:xfrm>
          <a:prstGeom prst="rect">
            <a:avLst/>
          </a:prstGeom>
          <a:solidFill>
            <a:schemeClr val="accent1"/>
          </a:solidFill>
          <a:ln w="3175">
            <a:solidFill>
              <a:schemeClr val="tx1"/>
            </a:solidFill>
          </a:ln>
          <a:effectLst>
            <a:outerShdw blurRad="50800" dist="50800" dir="5400000" algn="ctr" rotWithShape="0">
              <a:srgbClr val="00B0F0"/>
            </a:outerShdw>
          </a:effectLst>
        </p:spPr>
      </p:pic>
      <p:pic>
        <p:nvPicPr>
          <p:cNvPr id="43" name="图片 42">
            <a:extLst>
              <a:ext uri="{FF2B5EF4-FFF2-40B4-BE49-F238E27FC236}">
                <a16:creationId xmlns:a16="http://schemas.microsoft.com/office/drawing/2014/main" id="{B8DF66DB-161F-4ACE-8382-AC961FB5A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372" y="717578"/>
            <a:ext cx="2040491" cy="989577"/>
          </a:xfrm>
          <a:prstGeom prst="rect">
            <a:avLst/>
          </a:prstGeom>
          <a:effectLst>
            <a:outerShdw blurRad="50800" dist="50800" dir="5400000" algn="ctr" rotWithShape="0">
              <a:srgbClr val="1A75BC"/>
            </a:outerShdw>
          </a:effectLst>
        </p:spPr>
      </p:pic>
      <p:pic>
        <p:nvPicPr>
          <p:cNvPr id="46" name="图片 45">
            <a:extLst>
              <a:ext uri="{FF2B5EF4-FFF2-40B4-BE49-F238E27FC236}">
                <a16:creationId xmlns:a16="http://schemas.microsoft.com/office/drawing/2014/main" id="{00186192-3DDE-4128-AFFC-E670ECADB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823" y="2055234"/>
            <a:ext cx="1826265" cy="1012447"/>
          </a:xfrm>
          <a:prstGeom prst="rect">
            <a:avLst/>
          </a:prstGeom>
          <a:effectLst>
            <a:outerShdw blurRad="50800" dist="50800" dir="5400000" algn="ctr" rotWithShape="0">
              <a:srgbClr val="1A75BC"/>
            </a:outerShdw>
          </a:effectLst>
        </p:spPr>
      </p:pic>
      <p:pic>
        <p:nvPicPr>
          <p:cNvPr id="48" name="图片 47">
            <a:extLst>
              <a:ext uri="{FF2B5EF4-FFF2-40B4-BE49-F238E27FC236}">
                <a16:creationId xmlns:a16="http://schemas.microsoft.com/office/drawing/2014/main" id="{BD1AB6E4-8061-49CF-A273-184C4CF735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7176" y="2058498"/>
            <a:ext cx="1596929" cy="1012447"/>
          </a:xfrm>
          <a:prstGeom prst="rect">
            <a:avLst/>
          </a:prstGeom>
          <a:effectLst>
            <a:outerShdw blurRad="50800" dist="50800" dir="5400000" algn="ctr" rotWithShape="0">
              <a:srgbClr val="1A75BC"/>
            </a:outerShdw>
          </a:effectLst>
        </p:spPr>
      </p:pic>
      <p:sp>
        <p:nvSpPr>
          <p:cNvPr id="68" name="Text Placeholder 5">
            <a:extLst>
              <a:ext uri="{FF2B5EF4-FFF2-40B4-BE49-F238E27FC236}">
                <a16:creationId xmlns:a16="http://schemas.microsoft.com/office/drawing/2014/main" id="{062E6F26-8256-4AC3-841C-CB8AC5FC2027}"/>
              </a:ext>
            </a:extLst>
          </p:cNvPr>
          <p:cNvSpPr txBox="1">
            <a:spLocks/>
          </p:cNvSpPr>
          <p:nvPr/>
        </p:nvSpPr>
        <p:spPr>
          <a:xfrm>
            <a:off x="6115500" y="1297442"/>
            <a:ext cx="1846165" cy="71369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89E46B7B-2446-4ADD-9B81-7BCE2041F936}"/>
              </a:ext>
            </a:extLst>
          </p:cNvPr>
          <p:cNvSpPr/>
          <p:nvPr/>
        </p:nvSpPr>
        <p:spPr>
          <a:xfrm>
            <a:off x="703049" y="1836574"/>
            <a:ext cx="99418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005DA2"/>
                </a:solidFill>
                <a:effectLst/>
                <a:uLnTx/>
                <a:uFillTx/>
                <a:latin typeface="Calibri"/>
                <a:ea typeface="宋体" panose="02010600030101010101" pitchFamily="2" charset="-122"/>
                <a:cs typeface="Times New Roman" panose="02020603050405020304" pitchFamily="18" charset="0"/>
              </a:rPr>
              <a:t>Thermal simulation</a:t>
            </a:r>
            <a:endParaRPr kumimoji="0" lang="zh-CN" altLang="en-US" sz="800" b="0" i="0" u="none" strike="noStrike" kern="1200" cap="none" spc="0" normalizeH="0" baseline="0" noProof="0" dirty="0">
              <a:ln>
                <a:noFill/>
              </a:ln>
              <a:solidFill>
                <a:srgbClr val="005DA2"/>
              </a:solidFill>
              <a:effectLst/>
              <a:uLnTx/>
              <a:uFillTx/>
              <a:latin typeface="Calibri"/>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2E9D2AB1-3BDB-40A3-8F35-30B0B3AF5517}"/>
              </a:ext>
            </a:extLst>
          </p:cNvPr>
          <p:cNvSpPr/>
          <p:nvPr/>
        </p:nvSpPr>
        <p:spPr>
          <a:xfrm>
            <a:off x="2459736" y="1844385"/>
            <a:ext cx="107753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005DA2"/>
                </a:solidFill>
                <a:effectLst/>
                <a:uLnTx/>
                <a:uFillTx/>
                <a:latin typeface="Calibri"/>
                <a:ea typeface="宋体" panose="02010600030101010101" pitchFamily="2" charset="-122"/>
                <a:cs typeface="+mn-cs"/>
              </a:rPr>
              <a:t>Flow field simulation </a:t>
            </a:r>
          </a:p>
        </p:txBody>
      </p:sp>
      <p:sp>
        <p:nvSpPr>
          <p:cNvPr id="28" name="矩形 27">
            <a:extLst>
              <a:ext uri="{FF2B5EF4-FFF2-40B4-BE49-F238E27FC236}">
                <a16:creationId xmlns:a16="http://schemas.microsoft.com/office/drawing/2014/main" id="{29FACC5A-E302-434C-9488-170D17A4FB26}"/>
              </a:ext>
            </a:extLst>
          </p:cNvPr>
          <p:cNvSpPr/>
          <p:nvPr/>
        </p:nvSpPr>
        <p:spPr>
          <a:xfrm>
            <a:off x="616608" y="3161038"/>
            <a:ext cx="115288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accent1"/>
                </a:solidFill>
                <a:effectLst/>
                <a:uLnTx/>
                <a:uFillTx/>
                <a:latin typeface="Calibri"/>
                <a:ea typeface="宋体" panose="02010600030101010101" pitchFamily="2" charset="-122"/>
                <a:cs typeface="Times New Roman" panose="02020603050405020304" pitchFamily="18" charset="0"/>
              </a:rPr>
              <a:t>Mechanical simulation </a:t>
            </a:r>
            <a:endParaRPr kumimoji="0" lang="zh-CN" altLang="en-US" sz="800" b="0" i="0" u="none" strike="noStrike" kern="1200" cap="none" spc="0" normalizeH="0" baseline="0" noProof="0" dirty="0">
              <a:ln>
                <a:noFill/>
              </a:ln>
              <a:solidFill>
                <a:schemeClr val="accent1"/>
              </a:solidFill>
              <a:effectLst/>
              <a:uLnTx/>
              <a:uFillTx/>
              <a:latin typeface="Calibri"/>
              <a:ea typeface="宋体" panose="02010600030101010101"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4EACC7CF-4C43-4D9C-B153-D451AC323BE4}"/>
              </a:ext>
            </a:extLst>
          </p:cNvPr>
          <p:cNvSpPr/>
          <p:nvPr/>
        </p:nvSpPr>
        <p:spPr>
          <a:xfrm>
            <a:off x="2468377" y="3168689"/>
            <a:ext cx="134844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Power management design </a:t>
            </a:r>
            <a:endParaRPr kumimoji="0" lang="zh-CN" altLang="en-US" sz="800" b="0" i="0" u="none" strike="noStrike" kern="1200" cap="none" spc="0" normalizeH="0" baseline="0" noProof="0" dirty="0">
              <a:ln>
                <a:noFill/>
              </a:ln>
              <a:solidFill>
                <a:schemeClr val="accent1"/>
              </a:solidFill>
              <a:effectLst/>
              <a:uLnTx/>
              <a:uFillTx/>
              <a:latin typeface="Calibri"/>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434BB414-5404-476D-B6DB-F8512968915E}"/>
              </a:ext>
            </a:extLst>
          </p:cNvPr>
          <p:cNvSpPr/>
          <p:nvPr/>
        </p:nvSpPr>
        <p:spPr>
          <a:xfrm>
            <a:off x="999412" y="3483395"/>
            <a:ext cx="2442668"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1"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Advanced design technology of PACK plan </a:t>
            </a:r>
          </a:p>
        </p:txBody>
      </p:sp>
      <p:sp>
        <p:nvSpPr>
          <p:cNvPr id="32" name="文本框 31">
            <a:extLst>
              <a:ext uri="{FF2B5EF4-FFF2-40B4-BE49-F238E27FC236}">
                <a16:creationId xmlns:a16="http://schemas.microsoft.com/office/drawing/2014/main" id="{1C7BB72E-7B80-4077-9218-7A46BDF60A7C}"/>
              </a:ext>
            </a:extLst>
          </p:cNvPr>
          <p:cNvSpPr txBox="1"/>
          <p:nvPr/>
        </p:nvSpPr>
        <p:spPr>
          <a:xfrm>
            <a:off x="1166305" y="3964257"/>
            <a:ext cx="18722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Structure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33" name="文本框 32">
            <a:extLst>
              <a:ext uri="{FF2B5EF4-FFF2-40B4-BE49-F238E27FC236}">
                <a16:creationId xmlns:a16="http://schemas.microsoft.com/office/drawing/2014/main" id="{8A4D5334-6618-445F-8EA1-243B6B4B6FE8}"/>
              </a:ext>
            </a:extLst>
          </p:cNvPr>
          <p:cNvSpPr txBox="1"/>
          <p:nvPr/>
        </p:nvSpPr>
        <p:spPr>
          <a:xfrm>
            <a:off x="1166305" y="4256674"/>
            <a:ext cx="19442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Flow field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34" name="文本框 33">
            <a:extLst>
              <a:ext uri="{FF2B5EF4-FFF2-40B4-BE49-F238E27FC236}">
                <a16:creationId xmlns:a16="http://schemas.microsoft.com/office/drawing/2014/main" id="{4A4C8198-C147-43E8-9AA0-E2E7A899A3F1}"/>
              </a:ext>
            </a:extLst>
          </p:cNvPr>
          <p:cNvSpPr txBox="1"/>
          <p:nvPr/>
        </p:nvSpPr>
        <p:spPr>
          <a:xfrm>
            <a:off x="1154485" y="4381630"/>
            <a:ext cx="2550658" cy="409984"/>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en-US" altLang="zh-CN" sz="1200" b="1"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Thermal management design</a:t>
            </a:r>
          </a:p>
        </p:txBody>
      </p:sp>
      <p:sp>
        <p:nvSpPr>
          <p:cNvPr id="35" name="文本框 34">
            <a:extLst>
              <a:ext uri="{FF2B5EF4-FFF2-40B4-BE49-F238E27FC236}">
                <a16:creationId xmlns:a16="http://schemas.microsoft.com/office/drawing/2014/main" id="{9D6CA8ED-465B-439D-968E-60F19F8D1625}"/>
              </a:ext>
            </a:extLst>
          </p:cNvPr>
          <p:cNvSpPr txBox="1"/>
          <p:nvPr/>
        </p:nvSpPr>
        <p:spPr>
          <a:xfrm>
            <a:off x="1154485" y="4799995"/>
            <a:ext cx="26277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a:ln>
                  <a:noFill/>
                </a:ln>
                <a:solidFill>
                  <a:schemeClr val="accent1"/>
                </a:solidFill>
                <a:effectLst/>
                <a:uLnTx/>
                <a:uFillTx/>
                <a:latin typeface="Calibri"/>
                <a:ea typeface="SimSun" charset="0"/>
                <a:cs typeface="Times New Roman" panose="02020603050405020304" pitchFamily="18" charset="0"/>
              </a:rPr>
              <a:t>Power management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pic>
        <p:nvPicPr>
          <p:cNvPr id="36" name="图片 35">
            <a:extLst>
              <a:ext uri="{FF2B5EF4-FFF2-40B4-BE49-F238E27FC236}">
                <a16:creationId xmlns:a16="http://schemas.microsoft.com/office/drawing/2014/main" id="{7E0E6EE4-4B1D-41E9-A3E6-CE8967AB61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6295" y="706790"/>
            <a:ext cx="1672698" cy="1023316"/>
          </a:xfrm>
          <a:prstGeom prst="rect">
            <a:avLst/>
          </a:prstGeom>
          <a:ln w="28575">
            <a:noFill/>
          </a:ln>
        </p:spPr>
      </p:pic>
      <p:pic>
        <p:nvPicPr>
          <p:cNvPr id="37" name="图片 36">
            <a:extLst>
              <a:ext uri="{FF2B5EF4-FFF2-40B4-BE49-F238E27FC236}">
                <a16:creationId xmlns:a16="http://schemas.microsoft.com/office/drawing/2014/main" id="{32217819-9F90-4DD2-9E7E-40811507B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9551" y="703901"/>
            <a:ext cx="1672698" cy="1019571"/>
          </a:xfrm>
          <a:prstGeom prst="rect">
            <a:avLst/>
          </a:prstGeom>
          <a:ln w="28575">
            <a:noFill/>
          </a:ln>
        </p:spPr>
      </p:pic>
      <p:pic>
        <p:nvPicPr>
          <p:cNvPr id="38" name="图片 37">
            <a:extLst>
              <a:ext uri="{FF2B5EF4-FFF2-40B4-BE49-F238E27FC236}">
                <a16:creationId xmlns:a16="http://schemas.microsoft.com/office/drawing/2014/main" id="{36DEB38E-7531-486B-8FFB-5482D76C9D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2590" y="1749591"/>
            <a:ext cx="1672697" cy="1153342"/>
          </a:xfrm>
          <a:prstGeom prst="rect">
            <a:avLst/>
          </a:prstGeom>
          <a:ln w="28575">
            <a:noFill/>
          </a:ln>
        </p:spPr>
      </p:pic>
      <p:pic>
        <p:nvPicPr>
          <p:cNvPr id="39" name="图片 38">
            <a:extLst>
              <a:ext uri="{FF2B5EF4-FFF2-40B4-BE49-F238E27FC236}">
                <a16:creationId xmlns:a16="http://schemas.microsoft.com/office/drawing/2014/main" id="{E9CC0CD7-C848-4D09-84FB-A555A45E2B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1675" y="1737142"/>
            <a:ext cx="1672697" cy="1153342"/>
          </a:xfrm>
          <a:prstGeom prst="rect">
            <a:avLst/>
          </a:prstGeom>
        </p:spPr>
      </p:pic>
      <p:sp>
        <p:nvSpPr>
          <p:cNvPr id="49" name="矩形 48">
            <a:extLst>
              <a:ext uri="{FF2B5EF4-FFF2-40B4-BE49-F238E27FC236}">
                <a16:creationId xmlns:a16="http://schemas.microsoft.com/office/drawing/2014/main" id="{D905F619-3589-4A2C-BCEE-5E4B6D1EA441}"/>
              </a:ext>
            </a:extLst>
          </p:cNvPr>
          <p:cNvSpPr/>
          <p:nvPr/>
        </p:nvSpPr>
        <p:spPr>
          <a:xfrm>
            <a:off x="4780891" y="3109850"/>
            <a:ext cx="254589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Type A/B/C and other size standard box </a:t>
            </a:r>
          </a:p>
        </p:txBody>
      </p:sp>
      <p:sp>
        <p:nvSpPr>
          <p:cNvPr id="51" name="矩形 50">
            <a:extLst>
              <a:ext uri="{FF2B5EF4-FFF2-40B4-BE49-F238E27FC236}">
                <a16:creationId xmlns:a16="http://schemas.microsoft.com/office/drawing/2014/main" id="{27480D25-51E2-49CC-9D8A-635E7E316551}"/>
              </a:ext>
            </a:extLst>
          </p:cNvPr>
          <p:cNvSpPr/>
          <p:nvPr/>
        </p:nvSpPr>
        <p:spPr>
          <a:xfrm>
            <a:off x="4805646" y="3480635"/>
            <a:ext cx="182107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24s, 48s standard module</a:t>
            </a:r>
          </a:p>
        </p:txBody>
      </p:sp>
      <p:sp>
        <p:nvSpPr>
          <p:cNvPr id="11" name="矩形 10">
            <a:extLst>
              <a:ext uri="{FF2B5EF4-FFF2-40B4-BE49-F238E27FC236}">
                <a16:creationId xmlns:a16="http://schemas.microsoft.com/office/drawing/2014/main" id="{A40ECBEA-A05D-43FD-8420-2A4B818D57DC}"/>
              </a:ext>
            </a:extLst>
          </p:cNvPr>
          <p:cNvSpPr/>
          <p:nvPr/>
        </p:nvSpPr>
        <p:spPr>
          <a:xfrm>
            <a:off x="4805646" y="3890692"/>
            <a:ext cx="341106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Customized module, Customized box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id="{4E789572-E2FE-4CE3-82FC-1A434906FA04}"/>
              </a:ext>
            </a:extLst>
          </p:cNvPr>
          <p:cNvSpPr/>
          <p:nvPr/>
        </p:nvSpPr>
        <p:spPr>
          <a:xfrm>
            <a:off x="4817392" y="4270123"/>
            <a:ext cx="2842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Smart liquid flame retardance cooling technology,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intelligent air cooling technology</a:t>
            </a:r>
          </a:p>
        </p:txBody>
      </p:sp>
      <p:sp>
        <p:nvSpPr>
          <p:cNvPr id="15" name="矩形 14">
            <a:extLst>
              <a:ext uri="{FF2B5EF4-FFF2-40B4-BE49-F238E27FC236}">
                <a16:creationId xmlns:a16="http://schemas.microsoft.com/office/drawing/2014/main" id="{467A9E3A-53F8-450B-8C5D-42035B6002E2}"/>
              </a:ext>
            </a:extLst>
          </p:cNvPr>
          <p:cNvSpPr/>
          <p:nvPr/>
        </p:nvSpPr>
        <p:spPr>
          <a:xfrm>
            <a:off x="2784933" y="4766445"/>
            <a:ext cx="660648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rPr>
              <a:t>Operating temperature: -40℃—75℃</a:t>
            </a:r>
            <a:endParaRPr kumimoji="0" lang="zh-CN" altLang="en-US" sz="1200" b="1" i="0" u="none" strike="noStrike" kern="1200" cap="none" spc="0" normalizeH="0" baseline="0" noProof="0" dirty="0">
              <a:ln>
                <a:noFill/>
              </a:ln>
              <a:solidFill>
                <a:schemeClr val="accent1"/>
              </a:solidFill>
              <a:effectLst/>
              <a:uLnTx/>
              <a:uFillTx/>
              <a:latin typeface="Calibri"/>
              <a:ea typeface="宋体" panose="02010600030101010101" pitchFamily="2" charset="-122"/>
              <a:cs typeface="+mn-cs"/>
            </a:endParaRPr>
          </a:p>
        </p:txBody>
      </p:sp>
      <p:sp>
        <p:nvSpPr>
          <p:cNvPr id="54" name="内容占位符 1">
            <a:extLst>
              <a:ext uri="{FF2B5EF4-FFF2-40B4-BE49-F238E27FC236}">
                <a16:creationId xmlns:a16="http://schemas.microsoft.com/office/drawing/2014/main" id="{0D3E1A4B-3862-459E-AE15-AD1E6CA1483E}"/>
              </a:ext>
            </a:extLst>
          </p:cNvPr>
          <p:cNvSpPr txBox="1">
            <a:spLocks/>
          </p:cNvSpPr>
          <p:nvPr/>
        </p:nvSpPr>
        <p:spPr>
          <a:xfrm>
            <a:off x="673876" y="194877"/>
            <a:ext cx="8214030" cy="10259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zh-CN" sz="2000" b="1" i="0" u="none" strike="noStrike" kern="1200" cap="none" spc="0" normalizeH="0" baseline="0" noProof="0" dirty="0">
                <a:ln>
                  <a:noFill/>
                </a:ln>
                <a:solidFill>
                  <a:srgbClr val="005DA2"/>
                </a:solidFill>
                <a:effectLst/>
                <a:uLnTx/>
                <a:uFillTx/>
                <a:latin typeface="Times New Roman" panose="02020603050405020304" pitchFamily="18" charset="0"/>
                <a:ea typeface="宋体" panose="02010600030101010101" pitchFamily="2" charset="-122"/>
                <a:cs typeface="Times New Roman" panose="02020603050405020304" pitchFamily="18" charset="0"/>
              </a:rPr>
              <a:t>GCC LTO Batteries PACK Technology</a:t>
            </a:r>
            <a:endParaRPr kumimoji="1" lang="zh-CN" altLang="en-US" sz="2000" b="1" i="0" u="none" strike="noStrike" kern="1200" cap="none" spc="0" normalizeH="0" baseline="0" noProof="0" dirty="0">
              <a:ln>
                <a:noFill/>
              </a:ln>
              <a:solidFill>
                <a:srgbClr val="005DA2"/>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72521076"/>
      </p:ext>
    </p:extLst>
  </p:cSld>
  <p:clrMapOvr>
    <a:masterClrMapping/>
  </p:clrMapOvr>
  <p:transition spd="slow" advTm="0">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a:extLst>
              <a:ext uri="{FF2B5EF4-FFF2-40B4-BE49-F238E27FC236}">
                <a16:creationId xmlns:a16="http://schemas.microsoft.com/office/drawing/2014/main" id="{C2F722E6-CB05-484C-8936-55B86C5FFC8D}"/>
              </a:ext>
            </a:extLst>
          </p:cNvPr>
          <p:cNvSpPr txBox="1">
            <a:spLocks/>
          </p:cNvSpPr>
          <p:nvPr/>
        </p:nvSpPr>
        <p:spPr>
          <a:xfrm>
            <a:off x="664071" y="189870"/>
            <a:ext cx="8214030" cy="10259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b="1" dirty="0">
                <a:solidFill>
                  <a:srgbClr val="005DA2"/>
                </a:solidFill>
              </a:rPr>
              <a:t>Intrinsic safety</a:t>
            </a:r>
          </a:p>
        </p:txBody>
      </p:sp>
      <p:pic>
        <p:nvPicPr>
          <p:cNvPr id="60" name="图片 59">
            <a:extLst>
              <a:ext uri="{FF2B5EF4-FFF2-40B4-BE49-F238E27FC236}">
                <a16:creationId xmlns:a16="http://schemas.microsoft.com/office/drawing/2014/main" id="{D24686CA-7919-49F1-A485-1D567D1D84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310" y="2767393"/>
            <a:ext cx="1384898" cy="1237514"/>
          </a:xfrm>
          <a:prstGeom prst="rect">
            <a:avLst/>
          </a:prstGeom>
          <a:noFill/>
          <a:ln>
            <a:noFill/>
          </a:ln>
        </p:spPr>
      </p:pic>
      <p:sp>
        <p:nvSpPr>
          <p:cNvPr id="11" name="矩形 10">
            <a:extLst>
              <a:ext uri="{FF2B5EF4-FFF2-40B4-BE49-F238E27FC236}">
                <a16:creationId xmlns:a16="http://schemas.microsoft.com/office/drawing/2014/main" id="{7953A0E4-D0B4-463E-BE66-E2E9C1CC74BB}"/>
              </a:ext>
            </a:extLst>
          </p:cNvPr>
          <p:cNvSpPr/>
          <p:nvPr/>
        </p:nvSpPr>
        <p:spPr>
          <a:xfrm>
            <a:off x="2123728" y="4233812"/>
            <a:ext cx="4572000" cy="723275"/>
          </a:xfrm>
          <a:prstGeom prst="rect">
            <a:avLst/>
          </a:prstGeom>
        </p:spPr>
        <p:txBody>
          <a:bodyPr>
            <a:spAutoFit/>
          </a:bodyPr>
          <a:lstStyle/>
          <a:p>
            <a:pPr algn="ctr"/>
            <a:r>
              <a:rPr lang="en-US" altLang="zh-CN" sz="1100" b="1" dirty="0">
                <a:solidFill>
                  <a:schemeClr val="accent1"/>
                </a:solidFill>
              </a:rPr>
              <a:t>The fully charged battery is disassembled directly in the air, and the </a:t>
            </a:r>
            <a:r>
              <a:rPr lang="en-US" altLang="zh-CN" sz="1100" b="1" dirty="0" err="1">
                <a:solidFill>
                  <a:schemeClr val="accent1"/>
                </a:solidFill>
              </a:rPr>
              <a:t>lithiated</a:t>
            </a:r>
            <a:r>
              <a:rPr lang="en-US" altLang="zh-CN" sz="1100" b="1" dirty="0">
                <a:solidFill>
                  <a:schemeClr val="accent1"/>
                </a:solidFill>
              </a:rPr>
              <a:t> electrode is exposed to the air.</a:t>
            </a:r>
            <a:r>
              <a:rPr lang="en-US" altLang="zh-CN" sz="1100" b="1" dirty="0">
                <a:solidFill>
                  <a:schemeClr val="accent1"/>
                </a:solidFill>
                <a:latin typeface="Times New Roman" pitchFamily="18" charset="0"/>
                <a:cs typeface="Times New Roman" pitchFamily="18" charset="0"/>
              </a:rPr>
              <a:t> The temperature of electrode of GCC LTO battery is lower than 55</a:t>
            </a:r>
            <a:r>
              <a:rPr lang="en-US" altLang="zh-CN" sz="1100" b="1" dirty="0">
                <a:solidFill>
                  <a:schemeClr val="accent1"/>
                </a:solidFill>
                <a:latin typeface="Times New Roman" pitchFamily="18" charset="0"/>
                <a:ea typeface="宋体" panose="02010600030101010101" pitchFamily="2" charset="-122"/>
                <a:cs typeface="Times New Roman" pitchFamily="18" charset="0"/>
              </a:rPr>
              <a:t>℃</a:t>
            </a:r>
            <a:r>
              <a:rPr lang="zh-CN" altLang="en-US" sz="1100" b="1" dirty="0">
                <a:solidFill>
                  <a:schemeClr val="accent1"/>
                </a:solidFill>
                <a:latin typeface="Times New Roman" pitchFamily="18" charset="0"/>
                <a:ea typeface="宋体" panose="02010600030101010101" pitchFamily="2" charset="-122"/>
                <a:cs typeface="Times New Roman" pitchFamily="18" charset="0"/>
              </a:rPr>
              <a:t>。</a:t>
            </a:r>
            <a:endParaRPr lang="zh-CN" altLang="en-US" sz="1100" b="1" dirty="0">
              <a:solidFill>
                <a:schemeClr val="accent1"/>
              </a:solidFill>
              <a:latin typeface="Times New Roman" pitchFamily="18" charset="0"/>
              <a:cs typeface="Times New Roman" pitchFamily="18" charset="0"/>
            </a:endParaRPr>
          </a:p>
          <a:p>
            <a:pPr algn="ctr"/>
            <a:endParaRPr lang="en-US" altLang="zh-CN" sz="800" b="1" dirty="0">
              <a:solidFill>
                <a:schemeClr val="accent1"/>
              </a:solidFill>
            </a:endParaRPr>
          </a:p>
        </p:txBody>
      </p:sp>
      <p:pic>
        <p:nvPicPr>
          <p:cNvPr id="69" name="图片 68">
            <a:extLst>
              <a:ext uri="{FF2B5EF4-FFF2-40B4-BE49-F238E27FC236}">
                <a16:creationId xmlns:a16="http://schemas.microsoft.com/office/drawing/2014/main" id="{C660ABBE-736C-4205-A24B-8FE155E980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638" y="2780442"/>
            <a:ext cx="1381324" cy="1237514"/>
          </a:xfrm>
          <a:prstGeom prst="rect">
            <a:avLst/>
          </a:prstGeom>
          <a:noFill/>
          <a:ln>
            <a:noFill/>
          </a:ln>
        </p:spPr>
      </p:pic>
      <p:sp>
        <p:nvSpPr>
          <p:cNvPr id="8" name="文本框 7">
            <a:extLst>
              <a:ext uri="{FF2B5EF4-FFF2-40B4-BE49-F238E27FC236}">
                <a16:creationId xmlns:a16="http://schemas.microsoft.com/office/drawing/2014/main" id="{AA1E4044-2E1A-4098-95B6-7565CBAB8805}"/>
              </a:ext>
            </a:extLst>
          </p:cNvPr>
          <p:cNvSpPr txBox="1"/>
          <p:nvPr/>
        </p:nvSpPr>
        <p:spPr>
          <a:xfrm>
            <a:off x="2430493" y="2224606"/>
            <a:ext cx="3920262" cy="553998"/>
          </a:xfrm>
          <a:prstGeom prst="rect">
            <a:avLst/>
          </a:prstGeom>
          <a:noFill/>
        </p:spPr>
        <p:txBody>
          <a:bodyPr wrap="square" rtlCol="0">
            <a:spAutoFit/>
          </a:bodyPr>
          <a:lstStyle/>
          <a:p>
            <a:pPr algn="ctr"/>
            <a:r>
              <a:rPr lang="en-US" altLang="zh-CN" sz="1100" b="1" dirty="0">
                <a:solidFill>
                  <a:schemeClr val="accent1"/>
                </a:solidFill>
              </a:rPr>
              <a:t>Nail Penetration, Extrusion, and External short circuit test of cell and module,</a:t>
            </a:r>
            <a:r>
              <a:rPr lang="zh-CN" altLang="en-US" sz="1100" b="1" dirty="0">
                <a:solidFill>
                  <a:schemeClr val="accent1"/>
                </a:solidFill>
              </a:rPr>
              <a:t> </a:t>
            </a:r>
            <a:r>
              <a:rPr lang="en-US" altLang="zh-CN" sz="1100" b="1" dirty="0">
                <a:solidFill>
                  <a:schemeClr val="accent1"/>
                </a:solidFill>
              </a:rPr>
              <a:t>no explosion, no burning </a:t>
            </a:r>
          </a:p>
          <a:p>
            <a:pPr algn="ctr"/>
            <a:endParaRPr lang="zh-CN" altLang="en-US" sz="800" dirty="0">
              <a:solidFill>
                <a:schemeClr val="accent1"/>
              </a:solidFill>
              <a:latin typeface="Times New Roman" pitchFamily="18" charset="0"/>
              <a:cs typeface="Times New Roman" pitchFamily="18" charset="0"/>
            </a:endParaRPr>
          </a:p>
        </p:txBody>
      </p:sp>
      <p:pic>
        <p:nvPicPr>
          <p:cNvPr id="3" name="图片 2">
            <a:extLst>
              <a:ext uri="{FF2B5EF4-FFF2-40B4-BE49-F238E27FC236}">
                <a16:creationId xmlns:a16="http://schemas.microsoft.com/office/drawing/2014/main" id="{A668A190-FEE7-4B6D-9D57-62D370904D54}"/>
              </a:ext>
            </a:extLst>
          </p:cNvPr>
          <p:cNvPicPr>
            <a:picLocks noChangeAspect="1"/>
          </p:cNvPicPr>
          <p:nvPr/>
        </p:nvPicPr>
        <p:blipFill>
          <a:blip r:embed="rId5"/>
          <a:stretch>
            <a:fillRect/>
          </a:stretch>
        </p:blipFill>
        <p:spPr>
          <a:xfrm>
            <a:off x="1034537" y="1059581"/>
            <a:ext cx="1593247" cy="1179809"/>
          </a:xfrm>
          <a:prstGeom prst="rect">
            <a:avLst/>
          </a:prstGeom>
        </p:spPr>
      </p:pic>
      <p:pic>
        <p:nvPicPr>
          <p:cNvPr id="7" name="图片 6">
            <a:extLst>
              <a:ext uri="{FF2B5EF4-FFF2-40B4-BE49-F238E27FC236}">
                <a16:creationId xmlns:a16="http://schemas.microsoft.com/office/drawing/2014/main" id="{0A0BE4CD-F254-4870-A516-E1AA934FA35C}"/>
              </a:ext>
            </a:extLst>
          </p:cNvPr>
          <p:cNvPicPr>
            <a:picLocks noChangeAspect="1"/>
          </p:cNvPicPr>
          <p:nvPr/>
        </p:nvPicPr>
        <p:blipFill>
          <a:blip r:embed="rId6"/>
          <a:stretch>
            <a:fillRect/>
          </a:stretch>
        </p:blipFill>
        <p:spPr>
          <a:xfrm>
            <a:off x="2797378" y="1056248"/>
            <a:ext cx="1593246" cy="1185231"/>
          </a:xfrm>
          <a:prstGeom prst="rect">
            <a:avLst/>
          </a:prstGeom>
        </p:spPr>
      </p:pic>
      <p:pic>
        <p:nvPicPr>
          <p:cNvPr id="10" name="图片 9">
            <a:extLst>
              <a:ext uri="{FF2B5EF4-FFF2-40B4-BE49-F238E27FC236}">
                <a16:creationId xmlns:a16="http://schemas.microsoft.com/office/drawing/2014/main" id="{D524436E-4DFB-42DE-9E2B-46529076E501}"/>
              </a:ext>
            </a:extLst>
          </p:cNvPr>
          <p:cNvPicPr>
            <a:picLocks noChangeAspect="1"/>
          </p:cNvPicPr>
          <p:nvPr/>
        </p:nvPicPr>
        <p:blipFill>
          <a:blip r:embed="rId7"/>
          <a:stretch>
            <a:fillRect/>
          </a:stretch>
        </p:blipFill>
        <p:spPr>
          <a:xfrm>
            <a:off x="6332105" y="1069719"/>
            <a:ext cx="1593246" cy="1181053"/>
          </a:xfrm>
          <a:prstGeom prst="rect">
            <a:avLst/>
          </a:prstGeom>
        </p:spPr>
      </p:pic>
      <p:pic>
        <p:nvPicPr>
          <p:cNvPr id="2" name="图片 1">
            <a:extLst>
              <a:ext uri="{FF2B5EF4-FFF2-40B4-BE49-F238E27FC236}">
                <a16:creationId xmlns:a16="http://schemas.microsoft.com/office/drawing/2014/main" id="{F944C528-0730-4FF5-B2A0-C86655131E67}"/>
              </a:ext>
            </a:extLst>
          </p:cNvPr>
          <p:cNvPicPr>
            <a:picLocks noChangeAspect="1"/>
          </p:cNvPicPr>
          <p:nvPr/>
        </p:nvPicPr>
        <p:blipFill>
          <a:blip r:embed="rId8"/>
          <a:stretch>
            <a:fillRect/>
          </a:stretch>
        </p:blipFill>
        <p:spPr>
          <a:xfrm>
            <a:off x="4569282" y="1057795"/>
            <a:ext cx="1593246" cy="1187192"/>
          </a:xfrm>
          <a:prstGeom prst="rect">
            <a:avLst/>
          </a:prstGeom>
        </p:spPr>
      </p:pic>
    </p:spTree>
    <p:extLst>
      <p:ext uri="{BB962C8B-B14F-4D97-AF65-F5344CB8AC3E}">
        <p14:creationId xmlns:p14="http://schemas.microsoft.com/office/powerpoint/2010/main" val="2907978183"/>
      </p:ext>
    </p:extLst>
  </p:cSld>
  <p:clrMapOvr>
    <a:masterClrMapping/>
  </p:clrMapOvr>
  <p:transition spd="slow" advTm="0">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a:extLst>
              <a:ext uri="{FF2B5EF4-FFF2-40B4-BE49-F238E27FC236}">
                <a16:creationId xmlns:a16="http://schemas.microsoft.com/office/drawing/2014/main" id="{C2F722E6-CB05-484C-8936-55B86C5FFC8D}"/>
              </a:ext>
            </a:extLst>
          </p:cNvPr>
          <p:cNvSpPr txBox="1">
            <a:spLocks/>
          </p:cNvSpPr>
          <p:nvPr/>
        </p:nvSpPr>
        <p:spPr>
          <a:xfrm>
            <a:off x="641635" y="170763"/>
            <a:ext cx="8214030" cy="4972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kumimoji="1" lang="en-US" altLang="zh-CN" sz="2000" b="1" dirty="0">
                <a:solidFill>
                  <a:schemeClr val="accent1"/>
                </a:solidFill>
                <a:ea typeface="微软雅黑" panose="020B0503020204020204" pitchFamily="34" charset="-122"/>
                <a:cs typeface="Times New Roman" panose="02020603050405020304" pitchFamily="18" charset="0"/>
              </a:rPr>
              <a:t>Long-term operation at high and low temperature</a:t>
            </a:r>
          </a:p>
        </p:txBody>
      </p:sp>
      <p:pic>
        <p:nvPicPr>
          <p:cNvPr id="24" name="图片 23">
            <a:extLst>
              <a:ext uri="{FF2B5EF4-FFF2-40B4-BE49-F238E27FC236}">
                <a16:creationId xmlns:a16="http://schemas.microsoft.com/office/drawing/2014/main" id="{CD07674A-88CD-4A1B-BB11-7D9D6FF39D0C}"/>
              </a:ext>
            </a:extLst>
          </p:cNvPr>
          <p:cNvPicPr>
            <a:picLocks noChangeAspect="1"/>
          </p:cNvPicPr>
          <p:nvPr/>
        </p:nvPicPr>
        <p:blipFill>
          <a:blip r:embed="rId3"/>
          <a:stretch>
            <a:fillRect/>
          </a:stretch>
        </p:blipFill>
        <p:spPr>
          <a:xfrm>
            <a:off x="281595" y="2199806"/>
            <a:ext cx="1936187" cy="1377098"/>
          </a:xfrm>
          <a:prstGeom prst="rect">
            <a:avLst/>
          </a:prstGeom>
        </p:spPr>
      </p:pic>
      <p:pic>
        <p:nvPicPr>
          <p:cNvPr id="26" name="图片 25">
            <a:extLst>
              <a:ext uri="{FF2B5EF4-FFF2-40B4-BE49-F238E27FC236}">
                <a16:creationId xmlns:a16="http://schemas.microsoft.com/office/drawing/2014/main" id="{6931B659-126E-4D07-863D-C06F693B2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5912" y="2199807"/>
            <a:ext cx="1987484" cy="1377098"/>
          </a:xfrm>
          <a:prstGeom prst="rect">
            <a:avLst/>
          </a:prstGeom>
        </p:spPr>
      </p:pic>
      <p:sp>
        <p:nvSpPr>
          <p:cNvPr id="27" name="标题 1">
            <a:extLst>
              <a:ext uri="{FF2B5EF4-FFF2-40B4-BE49-F238E27FC236}">
                <a16:creationId xmlns:a16="http://schemas.microsoft.com/office/drawing/2014/main" id="{E921F5CD-978C-47AD-AA8D-13AB2C00AF99}"/>
              </a:ext>
            </a:extLst>
          </p:cNvPr>
          <p:cNvSpPr txBox="1">
            <a:spLocks/>
          </p:cNvSpPr>
          <p:nvPr/>
        </p:nvSpPr>
        <p:spPr>
          <a:xfrm>
            <a:off x="460302" y="1925581"/>
            <a:ext cx="3628033" cy="2880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High temperature performance test</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29" name="TextBox 9">
            <a:extLst>
              <a:ext uri="{FF2B5EF4-FFF2-40B4-BE49-F238E27FC236}">
                <a16:creationId xmlns:a16="http://schemas.microsoft.com/office/drawing/2014/main" id="{8B805668-1126-4D16-9A2D-223E514329EA}"/>
              </a:ext>
            </a:extLst>
          </p:cNvPr>
          <p:cNvSpPr txBox="1"/>
          <p:nvPr/>
        </p:nvSpPr>
        <p:spPr>
          <a:xfrm>
            <a:off x="524970" y="3713790"/>
            <a:ext cx="1917513" cy="400110"/>
          </a:xfrm>
          <a:prstGeom prst="rect">
            <a:avLst/>
          </a:prstGeom>
          <a:noFill/>
        </p:spPr>
        <p:txBody>
          <a:bodyPr wrap="none" rtlCol="0">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The capacity comparison after </a:t>
            </a:r>
          </a:p>
          <a:p>
            <a:pPr algn="ct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recycle 24 hours at 80</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a:t>
            </a:r>
          </a:p>
        </p:txBody>
      </p:sp>
      <p:sp>
        <p:nvSpPr>
          <p:cNvPr id="31" name="TextBox 6">
            <a:extLst>
              <a:ext uri="{FF2B5EF4-FFF2-40B4-BE49-F238E27FC236}">
                <a16:creationId xmlns:a16="http://schemas.microsoft.com/office/drawing/2014/main" id="{812AAFA1-38D9-48EE-ADC7-B6695D9C50C9}"/>
              </a:ext>
            </a:extLst>
          </p:cNvPr>
          <p:cNvSpPr txBox="1"/>
          <p:nvPr/>
        </p:nvSpPr>
        <p:spPr>
          <a:xfrm>
            <a:off x="2577106" y="3713790"/>
            <a:ext cx="1465096" cy="400110"/>
          </a:xfrm>
          <a:prstGeom prst="rect">
            <a:avLst/>
          </a:prstGeom>
          <a:noFill/>
        </p:spPr>
        <p:txBody>
          <a:bodyPr wrap="square" rtlCol="0">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Normal work at 75</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 high temperature</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33" name="标题 1">
            <a:extLst>
              <a:ext uri="{FF2B5EF4-FFF2-40B4-BE49-F238E27FC236}">
                <a16:creationId xmlns:a16="http://schemas.microsoft.com/office/drawing/2014/main" id="{C65887FF-68AC-40D6-96C4-A69812651B87}"/>
              </a:ext>
            </a:extLst>
          </p:cNvPr>
          <p:cNvSpPr txBox="1">
            <a:spLocks/>
          </p:cNvSpPr>
          <p:nvPr/>
        </p:nvSpPr>
        <p:spPr>
          <a:xfrm>
            <a:off x="1313656" y="1870651"/>
            <a:ext cx="11125200" cy="2287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Low temperature performance test</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pic>
        <p:nvPicPr>
          <p:cNvPr id="34" name="图片 33">
            <a:extLst>
              <a:ext uri="{FF2B5EF4-FFF2-40B4-BE49-F238E27FC236}">
                <a16:creationId xmlns:a16="http://schemas.microsoft.com/office/drawing/2014/main" id="{E75EFA30-AB87-4099-B682-3F253B727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959" y="2191690"/>
            <a:ext cx="1844277" cy="1411308"/>
          </a:xfrm>
          <a:prstGeom prst="rect">
            <a:avLst/>
          </a:prstGeom>
        </p:spPr>
      </p:pic>
      <p:pic>
        <p:nvPicPr>
          <p:cNvPr id="35" name="图片 34">
            <a:extLst>
              <a:ext uri="{FF2B5EF4-FFF2-40B4-BE49-F238E27FC236}">
                <a16:creationId xmlns:a16="http://schemas.microsoft.com/office/drawing/2014/main" id="{5085EF23-620B-453F-8498-60F2AA01F7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453" y="2197702"/>
            <a:ext cx="1708894" cy="1307708"/>
          </a:xfrm>
          <a:prstGeom prst="rect">
            <a:avLst/>
          </a:prstGeom>
        </p:spPr>
      </p:pic>
      <p:sp>
        <p:nvSpPr>
          <p:cNvPr id="38" name="TextBox 12">
            <a:extLst>
              <a:ext uri="{FF2B5EF4-FFF2-40B4-BE49-F238E27FC236}">
                <a16:creationId xmlns:a16="http://schemas.microsoft.com/office/drawing/2014/main" id="{8BE9F00E-A12A-43B8-9499-D1244115A29A}"/>
              </a:ext>
            </a:extLst>
          </p:cNvPr>
          <p:cNvSpPr txBox="1"/>
          <p:nvPr/>
        </p:nvSpPr>
        <p:spPr>
          <a:xfrm>
            <a:off x="5069708" y="2081657"/>
            <a:ext cx="1673331" cy="246221"/>
          </a:xfrm>
          <a:prstGeom prst="rect">
            <a:avLst/>
          </a:prstGeom>
          <a:noFill/>
        </p:spPr>
        <p:txBody>
          <a:bodyPr wrap="square" rtlCol="0">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1/3C  discharge rate test</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40" name="TextBox 13">
            <a:extLst>
              <a:ext uri="{FF2B5EF4-FFF2-40B4-BE49-F238E27FC236}">
                <a16:creationId xmlns:a16="http://schemas.microsoft.com/office/drawing/2014/main" id="{C8F1DEDC-EA52-4A29-99D5-33BA386A8F4D}"/>
              </a:ext>
            </a:extLst>
          </p:cNvPr>
          <p:cNvSpPr txBox="1"/>
          <p:nvPr/>
        </p:nvSpPr>
        <p:spPr>
          <a:xfrm>
            <a:off x="6486954" y="2107368"/>
            <a:ext cx="2218877" cy="246221"/>
          </a:xfrm>
          <a:prstGeom prst="rect">
            <a:avLst/>
          </a:prstGeom>
          <a:noFill/>
        </p:spPr>
        <p:txBody>
          <a:bodyPr wrap="none" rtlCol="0">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-40</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  discharge test at different rate</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41" name="TextBox 9">
            <a:extLst>
              <a:ext uri="{FF2B5EF4-FFF2-40B4-BE49-F238E27FC236}">
                <a16:creationId xmlns:a16="http://schemas.microsoft.com/office/drawing/2014/main" id="{A975204F-7E81-4AB5-BA28-49951BBAC57F}"/>
              </a:ext>
            </a:extLst>
          </p:cNvPr>
          <p:cNvSpPr txBox="1"/>
          <p:nvPr/>
        </p:nvSpPr>
        <p:spPr>
          <a:xfrm>
            <a:off x="4758981" y="3691566"/>
            <a:ext cx="2088231" cy="400110"/>
          </a:xfrm>
          <a:prstGeom prst="rect">
            <a:avLst/>
          </a:prstGeom>
          <a:noFill/>
        </p:spPr>
        <p:txBody>
          <a:bodyPr wrap="square" rtlCol="0">
            <a:spAutoFit/>
          </a:bodyPr>
          <a:lstStyle/>
          <a:p>
            <a:pPr algn="ct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1/3C discharge rate at -40</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 </a:t>
            </a:r>
          </a:p>
          <a:p>
            <a:pPr algn="ct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the capacity still have 55%</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43" name="TextBox 9">
            <a:extLst>
              <a:ext uri="{FF2B5EF4-FFF2-40B4-BE49-F238E27FC236}">
                <a16:creationId xmlns:a16="http://schemas.microsoft.com/office/drawing/2014/main" id="{BA09D207-97AF-4316-943C-FB2F8B690361}"/>
              </a:ext>
            </a:extLst>
          </p:cNvPr>
          <p:cNvSpPr txBox="1"/>
          <p:nvPr/>
        </p:nvSpPr>
        <p:spPr>
          <a:xfrm>
            <a:off x="6913546" y="3670292"/>
            <a:ext cx="1870192" cy="400110"/>
          </a:xfrm>
          <a:prstGeom prst="rect">
            <a:avLst/>
          </a:prstGeom>
          <a:noFill/>
        </p:spPr>
        <p:txBody>
          <a:bodyPr wrap="none" rtlCol="0">
            <a:spAutoFit/>
          </a:bodyPr>
          <a:lstStyle/>
          <a:p>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8C discharge rate at -40</a:t>
            </a:r>
            <a:r>
              <a:rPr lang="zh-CN" altLang="en-US" sz="1000" b="1" dirty="0">
                <a:solidFill>
                  <a:schemeClr val="accent1"/>
                </a:solidFill>
                <a:latin typeface="Times New Roman" pitchFamily="18" charset="0"/>
                <a:ea typeface="微软雅黑" panose="020B0503020204020204" pitchFamily="34" charset="-122"/>
                <a:cs typeface="Times New Roman" pitchFamily="18" charset="0"/>
              </a:rPr>
              <a:t>℃</a:t>
            </a: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 </a:t>
            </a:r>
          </a:p>
          <a:p>
            <a:pPr algn="ctr"/>
            <a:r>
              <a:rPr lang="en-US" altLang="zh-CN" sz="1000" b="1" dirty="0">
                <a:solidFill>
                  <a:schemeClr val="accent1"/>
                </a:solidFill>
                <a:latin typeface="Times New Roman" pitchFamily="18" charset="0"/>
                <a:ea typeface="微软雅黑" panose="020B0503020204020204" pitchFamily="34" charset="-122"/>
                <a:cs typeface="Times New Roman" pitchFamily="18" charset="0"/>
              </a:rPr>
              <a:t> the capacity still have 55%</a:t>
            </a:r>
            <a:endParaRPr lang="zh-CN" altLang="en-US" sz="1000" b="1" dirty="0">
              <a:solidFill>
                <a:schemeClr val="accent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102988443"/>
      </p:ext>
    </p:extLst>
  </p:cSld>
  <p:clrMapOvr>
    <a:masterClrMapping/>
  </p:clrMapOvr>
  <p:transition spd="slow" advTm="0">
    <p:cover/>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4356</TotalTime>
  <Words>1128</Words>
  <Application>Microsoft Office PowerPoint</Application>
  <PresentationFormat>全屏显示(16:9)</PresentationFormat>
  <Paragraphs>241</Paragraphs>
  <Slides>18</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Aller Light</vt:lpstr>
      <vt:lpstr>Roboto Light</vt:lpstr>
      <vt:lpstr>等线</vt:lpstr>
      <vt:lpstr>微软雅黑</vt:lpstr>
      <vt:lpstr>Arial</vt:lpstr>
      <vt:lpstr>Calibri</vt:lpstr>
      <vt:lpstr>Impact</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第一PPT</dc:creator>
  <cp:keywords>www.1ppt.com</cp:keywords>
  <cp:lastModifiedBy>liang zi</cp:lastModifiedBy>
  <cp:revision>308</cp:revision>
  <cp:lastPrinted>2020-10-12T01:38:01Z</cp:lastPrinted>
  <dcterms:created xsi:type="dcterms:W3CDTF">2015-12-11T17:46:17Z</dcterms:created>
  <dcterms:modified xsi:type="dcterms:W3CDTF">2020-10-13T04:32:24Z</dcterms:modified>
</cp:coreProperties>
</file>