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8" r:id="rId5"/>
    <p:sldId id="263" r:id="rId6"/>
    <p:sldId id="334" r:id="rId7"/>
    <p:sldId id="328" r:id="rId8"/>
    <p:sldId id="268" r:id="rId9"/>
    <p:sldId id="338" r:id="rId10"/>
    <p:sldId id="339" r:id="rId11"/>
    <p:sldId id="340" r:id="rId12"/>
    <p:sldId id="333" r:id="rId13"/>
  </p:sldIdLst>
  <p:sldSz cx="9144000" cy="5143500" type="screen16x9"/>
  <p:notesSz cx="6797675" cy="9926638"/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8408866-D3B5-4EC1-98E9-93F627A28C58}">
          <p14:sldIdLst>
            <p14:sldId id="258"/>
            <p14:sldId id="263"/>
            <p14:sldId id="334"/>
            <p14:sldId id="328"/>
            <p14:sldId id="268"/>
            <p14:sldId id="338"/>
            <p14:sldId id="339"/>
            <p14:sldId id="340"/>
            <p14:sldId id="3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07">
          <p15:clr>
            <a:srgbClr val="A4A3A4"/>
          </p15:clr>
        </p15:guide>
        <p15:guide id="2" orient="horz" pos="2858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pos="2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5FA"/>
    <a:srgbClr val="C4000D"/>
    <a:srgbClr val="AFB0B4"/>
    <a:srgbClr val="888B90"/>
    <a:srgbClr val="97999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88" autoAdjust="0"/>
    <p:restoredTop sz="96370" autoAdjust="0"/>
  </p:normalViewPr>
  <p:slideViewPr>
    <p:cSldViewPr snapToGrid="0">
      <p:cViewPr varScale="1">
        <p:scale>
          <a:sx n="78" d="100"/>
          <a:sy n="78" d="100"/>
        </p:scale>
        <p:origin x="1212" y="44"/>
      </p:cViewPr>
      <p:guideLst>
        <p:guide orient="horz" pos="807"/>
        <p:guide orient="horz" pos="2858"/>
        <p:guide pos="5534"/>
        <p:guide pos="227"/>
      </p:guideLst>
    </p:cSldViewPr>
  </p:slideViewPr>
  <p:outlineViewPr>
    <p:cViewPr>
      <p:scale>
        <a:sx n="33" d="100"/>
        <a:sy n="33" d="100"/>
      </p:scale>
      <p:origin x="0" y="-149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88ACE-94AB-4ED1-98A8-B649040E510E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D7EE6-77F9-45B5-8AC8-C3E2C6C08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32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303E-4E2F-BB47-B930-6E75A73FBAE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D7EE6-77F9-45B5-8AC8-C3E2C6C08A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95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303E-4E2F-BB47-B930-6E75A73FBAE0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782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1404000"/>
            <a:ext cx="3960000" cy="1180447"/>
          </a:xfrm>
        </p:spPr>
        <p:txBody>
          <a:bodyPr anchor="t" anchorCtr="0"/>
          <a:lstStyle>
            <a:lvl1pPr algn="l">
              <a:defRPr sz="45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2696224"/>
            <a:ext cx="3960000" cy="59625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5"/>
                </a:solidFill>
                <a:latin typeface="Georgia" panose="02040502050405020303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368710" y="1292223"/>
            <a:ext cx="250830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775" y="4765638"/>
            <a:ext cx="2558847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938426" y="4767263"/>
            <a:ext cx="9604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EFF81D1A-8D9D-484E-8737-192791B93C8E}" type="datetime1">
              <a:rPr lang="en-GB" noProof="0" smtClean="0"/>
              <a:t>15/10/2020</a:t>
            </a:fld>
            <a:endParaRPr lang="en-GB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1313" y="4767263"/>
            <a:ext cx="641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fld id="{AB93F808-FADB-4BB3-995C-B7BC334F2C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10" name="Bildobjekt 9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402" y="4530450"/>
            <a:ext cx="1187450" cy="37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89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 userDrawn="1">
          <p15:clr>
            <a:srgbClr val="FBAE40"/>
          </p15:clr>
        </p15:guide>
        <p15:guide id="2" pos="226" userDrawn="1">
          <p15:clr>
            <a:srgbClr val="FBAE40"/>
          </p15:clr>
        </p15:guide>
        <p15:guide id="3" orient="horz" pos="207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4" y="540000"/>
            <a:ext cx="8437203" cy="780585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775" y="4765638"/>
            <a:ext cx="2558847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938426" y="4767263"/>
            <a:ext cx="9604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F2E38393-3E52-480A-B29A-86EFDE5318EE}" type="datetime1">
              <a:rPr lang="en-GB" noProof="0" smtClean="0"/>
              <a:t>15/10/2020</a:t>
            </a:fld>
            <a:endParaRPr lang="en-GB" noProof="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1313" y="4767263"/>
            <a:ext cx="641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fld id="{AB93F808-FADB-4BB3-995C-B7BC334F2C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00"/>
          <a:stretch/>
        </p:blipFill>
        <p:spPr>
          <a:xfrm>
            <a:off x="8207297" y="4752000"/>
            <a:ext cx="588681" cy="241200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360363" y="1281113"/>
            <a:ext cx="8442325" cy="325596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7643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4" y="540000"/>
            <a:ext cx="8437203" cy="780585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358775" y="1281843"/>
            <a:ext cx="8437203" cy="32538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775" y="4765638"/>
            <a:ext cx="2558847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938426" y="4767263"/>
            <a:ext cx="9604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01084B1F-0055-4C97-9B47-F4DA889CD512}" type="datetime1">
              <a:rPr lang="en-GB" noProof="0" smtClean="0"/>
              <a:t>15/10/2020</a:t>
            </a:fld>
            <a:endParaRPr lang="en-GB" noProof="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1313" y="4767263"/>
            <a:ext cx="641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fld id="{AB93F808-FADB-4BB3-995C-B7BC334F2C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00"/>
          <a:stretch/>
        </p:blipFill>
        <p:spPr>
          <a:xfrm>
            <a:off x="8207297" y="4752000"/>
            <a:ext cx="588681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70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4" y="540000"/>
            <a:ext cx="8437203" cy="780585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775" y="4765638"/>
            <a:ext cx="2558847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938426" y="4767263"/>
            <a:ext cx="9604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E5C0C93B-F546-4782-8C96-2B58C6162EE0}" type="datetime1">
              <a:rPr lang="en-GB" noProof="0" smtClean="0"/>
              <a:t>15/10/2020</a:t>
            </a:fld>
            <a:endParaRPr lang="en-GB" noProof="0" dirty="0"/>
          </a:p>
        </p:txBody>
      </p:sp>
      <p:sp>
        <p:nvSpPr>
          <p:cNvPr id="4" name="Platshållare för diagram 3"/>
          <p:cNvSpPr>
            <a:spLocks noGrp="1"/>
          </p:cNvSpPr>
          <p:nvPr>
            <p:ph type="chart" sz="quarter" idx="10"/>
          </p:nvPr>
        </p:nvSpPr>
        <p:spPr>
          <a:xfrm>
            <a:off x="358775" y="1282700"/>
            <a:ext cx="8437563" cy="325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1313" y="4767263"/>
            <a:ext cx="641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fld id="{AB93F808-FADB-4BB3-995C-B7BC334F2C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00"/>
          <a:stretch/>
        </p:blipFill>
        <p:spPr>
          <a:xfrm>
            <a:off x="8207297" y="4752000"/>
            <a:ext cx="588681" cy="241200"/>
          </a:xfrm>
          <a:prstGeom prst="rect">
            <a:avLst/>
          </a:prstGeom>
        </p:spPr>
      </p:pic>
      <p:sp>
        <p:nvSpPr>
          <p:cNvPr id="9" name="Platshållare för text 3"/>
          <p:cNvSpPr>
            <a:spLocks noGrp="1"/>
          </p:cNvSpPr>
          <p:nvPr>
            <p:ph type="body" sz="quarter" idx="22"/>
          </p:nvPr>
        </p:nvSpPr>
        <p:spPr>
          <a:xfrm>
            <a:off x="358775" y="177996"/>
            <a:ext cx="3959225" cy="28257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accent5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1577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4" y="540000"/>
            <a:ext cx="8437203" cy="780585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775" y="4765638"/>
            <a:ext cx="2558847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938426" y="4767263"/>
            <a:ext cx="9604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4525A0F3-B6B8-43FA-A9E5-294DAC60EE15}" type="datetime1">
              <a:rPr lang="en-GB" noProof="0" smtClean="0"/>
              <a:t>15/10/2020</a:t>
            </a:fld>
            <a:endParaRPr lang="en-GB" noProof="0" dirty="0"/>
          </a:p>
        </p:txBody>
      </p:sp>
      <p:sp>
        <p:nvSpPr>
          <p:cNvPr id="4" name="Platshållare för diagram 3"/>
          <p:cNvSpPr>
            <a:spLocks noGrp="1"/>
          </p:cNvSpPr>
          <p:nvPr>
            <p:ph type="chart" sz="quarter" idx="10"/>
          </p:nvPr>
        </p:nvSpPr>
        <p:spPr>
          <a:xfrm>
            <a:off x="358775" y="1282700"/>
            <a:ext cx="4140000" cy="325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8" name="Platshållare för diagram 3"/>
          <p:cNvSpPr>
            <a:spLocks noGrp="1"/>
          </p:cNvSpPr>
          <p:nvPr>
            <p:ph type="chart" sz="quarter" idx="11"/>
          </p:nvPr>
        </p:nvSpPr>
        <p:spPr>
          <a:xfrm>
            <a:off x="4655977" y="1282700"/>
            <a:ext cx="4140000" cy="325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1313" y="4767263"/>
            <a:ext cx="641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fld id="{AB93F808-FADB-4BB3-995C-B7BC334F2C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00"/>
          <a:stretch/>
        </p:blipFill>
        <p:spPr>
          <a:xfrm>
            <a:off x="8207297" y="4752000"/>
            <a:ext cx="588681" cy="241200"/>
          </a:xfrm>
          <a:prstGeom prst="rect">
            <a:avLst/>
          </a:prstGeom>
        </p:spPr>
      </p:pic>
      <p:sp>
        <p:nvSpPr>
          <p:cNvPr id="9" name="Platshållare för text 3"/>
          <p:cNvSpPr>
            <a:spLocks noGrp="1"/>
          </p:cNvSpPr>
          <p:nvPr>
            <p:ph type="body" sz="quarter" idx="22"/>
          </p:nvPr>
        </p:nvSpPr>
        <p:spPr>
          <a:xfrm>
            <a:off x="358775" y="177996"/>
            <a:ext cx="3959225" cy="28257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accent5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0585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4" y="540000"/>
            <a:ext cx="8437203" cy="780585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775" y="4765638"/>
            <a:ext cx="2558847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938426" y="4767263"/>
            <a:ext cx="9604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6EA623C1-F2F9-4944-975F-623E6D7F2B99}" type="datetime1">
              <a:rPr lang="en-GB" noProof="0" smtClean="0"/>
              <a:t>15/10/2020</a:t>
            </a:fld>
            <a:endParaRPr lang="en-GB" noProof="0" dirty="0"/>
          </a:p>
        </p:txBody>
      </p:sp>
      <p:sp>
        <p:nvSpPr>
          <p:cNvPr id="5" name="Platshållare för SmartArt 4"/>
          <p:cNvSpPr>
            <a:spLocks noGrp="1"/>
          </p:cNvSpPr>
          <p:nvPr>
            <p:ph type="dgm" sz="quarter" idx="10"/>
          </p:nvPr>
        </p:nvSpPr>
        <p:spPr>
          <a:xfrm>
            <a:off x="358775" y="1282700"/>
            <a:ext cx="8438400" cy="325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SmartArt graphic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1313" y="4767263"/>
            <a:ext cx="641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fld id="{AB93F808-FADB-4BB3-995C-B7BC334F2C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00"/>
          <a:stretch/>
        </p:blipFill>
        <p:spPr>
          <a:xfrm>
            <a:off x="8207297" y="4752000"/>
            <a:ext cx="588681" cy="241200"/>
          </a:xfrm>
          <a:prstGeom prst="rect">
            <a:avLst/>
          </a:prstGeom>
        </p:spPr>
      </p:pic>
      <p:sp>
        <p:nvSpPr>
          <p:cNvPr id="9" name="Platshållare för text 3"/>
          <p:cNvSpPr>
            <a:spLocks noGrp="1"/>
          </p:cNvSpPr>
          <p:nvPr>
            <p:ph type="body" sz="quarter" idx="22"/>
          </p:nvPr>
        </p:nvSpPr>
        <p:spPr>
          <a:xfrm>
            <a:off x="358775" y="177996"/>
            <a:ext cx="3959225" cy="28257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accent5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9276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404000"/>
            <a:ext cx="5039493" cy="722166"/>
          </a:xfrm>
        </p:spPr>
        <p:txBody>
          <a:bodyPr anchor="t" anchorCtr="0"/>
          <a:lstStyle>
            <a:lvl1pPr>
              <a:defRPr sz="45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2237942"/>
            <a:ext cx="5039493" cy="1054533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8" name="Rak 7"/>
          <p:cNvCxnSpPr/>
          <p:nvPr userDrawn="1"/>
        </p:nvCxnSpPr>
        <p:spPr>
          <a:xfrm>
            <a:off x="368710" y="1292223"/>
            <a:ext cx="250830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74"/>
          <a:stretch/>
        </p:blipFill>
        <p:spPr>
          <a:xfrm>
            <a:off x="8208000" y="4752975"/>
            <a:ext cx="596248" cy="24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4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 userDrawn="1">
          <p15:clr>
            <a:srgbClr val="FBAE40"/>
          </p15:clr>
        </p15:guide>
        <p15:guide id="2" pos="226" userDrawn="1">
          <p15:clr>
            <a:srgbClr val="FBAE40"/>
          </p15:clr>
        </p15:guide>
        <p15:guide id="3" orient="horz" pos="207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404000"/>
            <a:ext cx="5039493" cy="722166"/>
          </a:xfrm>
        </p:spPr>
        <p:txBody>
          <a:bodyPr anchor="t" anchorCtr="0"/>
          <a:lstStyle>
            <a:lvl1pPr>
              <a:defRPr sz="45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2237942"/>
            <a:ext cx="5039493" cy="1054533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8" name="Rak 7"/>
          <p:cNvCxnSpPr/>
          <p:nvPr userDrawn="1"/>
        </p:nvCxnSpPr>
        <p:spPr>
          <a:xfrm>
            <a:off x="368710" y="1292223"/>
            <a:ext cx="2508305" cy="0"/>
          </a:xfrm>
          <a:prstGeom prst="line">
            <a:avLst/>
          </a:prstGeom>
          <a:ln>
            <a:solidFill>
              <a:srgbClr val="00A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objekt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74"/>
          <a:stretch/>
        </p:blipFill>
        <p:spPr>
          <a:xfrm>
            <a:off x="8208000" y="4752975"/>
            <a:ext cx="596248" cy="24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52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226">
          <p15:clr>
            <a:srgbClr val="FBAE40"/>
          </p15:clr>
        </p15:guide>
        <p15:guide id="3" orient="horz" pos="207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404000"/>
            <a:ext cx="5039493" cy="722166"/>
          </a:xfrm>
        </p:spPr>
        <p:txBody>
          <a:bodyPr anchor="t" anchorCtr="0"/>
          <a:lstStyle>
            <a:lvl1pPr>
              <a:defRPr sz="45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2237942"/>
            <a:ext cx="5039493" cy="1054533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8" name="Rak 7"/>
          <p:cNvCxnSpPr/>
          <p:nvPr userDrawn="1"/>
        </p:nvCxnSpPr>
        <p:spPr>
          <a:xfrm>
            <a:off x="368710" y="1292223"/>
            <a:ext cx="2508305" cy="0"/>
          </a:xfrm>
          <a:prstGeom prst="line">
            <a:avLst/>
          </a:prstGeom>
          <a:ln>
            <a:solidFill>
              <a:srgbClr val="00A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objekt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74"/>
          <a:stretch/>
        </p:blipFill>
        <p:spPr>
          <a:xfrm>
            <a:off x="8208000" y="4752975"/>
            <a:ext cx="596248" cy="24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40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226">
          <p15:clr>
            <a:srgbClr val="FBAE40"/>
          </p15:clr>
        </p15:guide>
        <p15:guide id="3" orient="horz" pos="207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404000"/>
            <a:ext cx="5039493" cy="722166"/>
          </a:xfrm>
        </p:spPr>
        <p:txBody>
          <a:bodyPr anchor="t" anchorCtr="0"/>
          <a:lstStyle>
            <a:lvl1pPr>
              <a:defRPr sz="45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2237942"/>
            <a:ext cx="5039493" cy="1054533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8" name="Rak 7"/>
          <p:cNvCxnSpPr/>
          <p:nvPr userDrawn="1"/>
        </p:nvCxnSpPr>
        <p:spPr>
          <a:xfrm>
            <a:off x="368710" y="1292223"/>
            <a:ext cx="2508305" cy="0"/>
          </a:xfrm>
          <a:prstGeom prst="line">
            <a:avLst/>
          </a:prstGeom>
          <a:ln>
            <a:solidFill>
              <a:srgbClr val="00A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objekt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74"/>
          <a:stretch/>
        </p:blipFill>
        <p:spPr>
          <a:xfrm>
            <a:off x="8208000" y="4752975"/>
            <a:ext cx="596248" cy="24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84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226">
          <p15:clr>
            <a:srgbClr val="FBAE40"/>
          </p15:clr>
        </p15:guide>
        <p15:guide id="3" orient="horz" pos="207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404000"/>
            <a:ext cx="5039493" cy="722166"/>
          </a:xfrm>
        </p:spPr>
        <p:txBody>
          <a:bodyPr anchor="t" anchorCtr="0"/>
          <a:lstStyle>
            <a:lvl1pPr>
              <a:defRPr sz="45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2237942"/>
            <a:ext cx="5039493" cy="1054533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8" name="Rak 7"/>
          <p:cNvCxnSpPr/>
          <p:nvPr userDrawn="1"/>
        </p:nvCxnSpPr>
        <p:spPr>
          <a:xfrm>
            <a:off x="368710" y="1292223"/>
            <a:ext cx="2508305" cy="0"/>
          </a:xfrm>
          <a:prstGeom prst="line">
            <a:avLst/>
          </a:prstGeom>
          <a:ln>
            <a:solidFill>
              <a:srgbClr val="00A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objekt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74"/>
          <a:stretch/>
        </p:blipFill>
        <p:spPr>
          <a:xfrm>
            <a:off x="8208000" y="4752975"/>
            <a:ext cx="596248" cy="24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13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226">
          <p15:clr>
            <a:srgbClr val="FBAE40"/>
          </p15:clr>
        </p15:guide>
        <p15:guide id="3" orient="horz" pos="20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4" y="408879"/>
            <a:ext cx="8437203" cy="271605"/>
          </a:xfrm>
        </p:spPr>
        <p:txBody>
          <a:bodyPr anchor="t" anchorCtr="0">
            <a:normAutofit/>
          </a:bodyPr>
          <a:lstStyle>
            <a:lvl1pPr>
              <a:defRPr sz="1600">
                <a:solidFill>
                  <a:schemeClr val="accent5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358774" y="865188"/>
            <a:ext cx="4104000" cy="3565525"/>
          </a:xfrm>
        </p:spPr>
        <p:txBody>
          <a:bodyPr tIns="144000">
            <a:normAutofit/>
          </a:bodyPr>
          <a:lstStyle>
            <a:lvl1pPr marL="357188" indent="-357188">
              <a:buFont typeface="+mj-lt"/>
              <a:buAutoNum type="arabicPeriod"/>
              <a:defRPr sz="1400">
                <a:solidFill>
                  <a:schemeClr val="bg2"/>
                </a:solidFill>
                <a:latin typeface="+mn-lt"/>
              </a:defRPr>
            </a:lvl1pPr>
            <a:lvl2pPr marL="720725" indent="-363538">
              <a:defRPr sz="1400">
                <a:solidFill>
                  <a:schemeClr val="bg2"/>
                </a:solidFill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cxnSp>
        <p:nvCxnSpPr>
          <p:cNvPr id="8" name="Rak 7"/>
          <p:cNvCxnSpPr/>
          <p:nvPr userDrawn="1"/>
        </p:nvCxnSpPr>
        <p:spPr>
          <a:xfrm>
            <a:off x="358773" y="862363"/>
            <a:ext cx="4104000" cy="0"/>
          </a:xfrm>
          <a:prstGeom prst="line">
            <a:avLst/>
          </a:prstGeom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text 4"/>
          <p:cNvSpPr>
            <a:spLocks noGrp="1"/>
          </p:cNvSpPr>
          <p:nvPr>
            <p:ph type="body" sz="quarter" idx="11"/>
          </p:nvPr>
        </p:nvSpPr>
        <p:spPr>
          <a:xfrm>
            <a:off x="4674296" y="865188"/>
            <a:ext cx="4104000" cy="3565525"/>
          </a:xfrm>
        </p:spPr>
        <p:txBody>
          <a:bodyPr tIns="144000">
            <a:normAutofit/>
          </a:bodyPr>
          <a:lstStyle>
            <a:lvl1pPr marL="357188" indent="-357188">
              <a:buFont typeface="+mj-lt"/>
              <a:buAutoNum type="arabicPeriod"/>
              <a:defRPr sz="1400">
                <a:solidFill>
                  <a:schemeClr val="bg2"/>
                </a:solidFill>
                <a:latin typeface="+mn-lt"/>
              </a:defRPr>
            </a:lvl1pPr>
            <a:lvl2pPr marL="720725" indent="-363538">
              <a:defRPr sz="1400">
                <a:solidFill>
                  <a:schemeClr val="bg2"/>
                </a:solidFill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cxnSp>
        <p:nvCxnSpPr>
          <p:cNvPr id="15" name="Rak 14"/>
          <p:cNvCxnSpPr/>
          <p:nvPr userDrawn="1"/>
        </p:nvCxnSpPr>
        <p:spPr>
          <a:xfrm>
            <a:off x="4691977" y="862363"/>
            <a:ext cx="4104000" cy="0"/>
          </a:xfrm>
          <a:prstGeom prst="line">
            <a:avLst/>
          </a:prstGeom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objekt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74"/>
          <a:stretch/>
        </p:blipFill>
        <p:spPr>
          <a:xfrm>
            <a:off x="8208000" y="4752975"/>
            <a:ext cx="596248" cy="24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51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404000"/>
            <a:ext cx="5039493" cy="722166"/>
          </a:xfrm>
        </p:spPr>
        <p:txBody>
          <a:bodyPr anchor="t" anchorCtr="0"/>
          <a:lstStyle>
            <a:lvl1pPr>
              <a:defRPr sz="45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2237942"/>
            <a:ext cx="5039493" cy="1054533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8" name="Rak 7"/>
          <p:cNvCxnSpPr/>
          <p:nvPr userDrawn="1"/>
        </p:nvCxnSpPr>
        <p:spPr>
          <a:xfrm>
            <a:off x="368710" y="1292223"/>
            <a:ext cx="2508305" cy="0"/>
          </a:xfrm>
          <a:prstGeom prst="line">
            <a:avLst/>
          </a:prstGeom>
          <a:ln>
            <a:solidFill>
              <a:srgbClr val="00A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objekt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74"/>
          <a:stretch/>
        </p:blipFill>
        <p:spPr>
          <a:xfrm>
            <a:off x="8208000" y="4752975"/>
            <a:ext cx="596248" cy="24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45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226">
          <p15:clr>
            <a:srgbClr val="FBAE40"/>
          </p15:clr>
        </p15:guide>
        <p15:guide id="3" orient="horz" pos="207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404000"/>
            <a:ext cx="5039493" cy="722166"/>
          </a:xfrm>
        </p:spPr>
        <p:txBody>
          <a:bodyPr anchor="t" anchorCtr="0"/>
          <a:lstStyle>
            <a:lvl1pPr>
              <a:defRPr sz="45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2237942"/>
            <a:ext cx="5039493" cy="1054533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8" name="Rak 7"/>
          <p:cNvCxnSpPr/>
          <p:nvPr userDrawn="1"/>
        </p:nvCxnSpPr>
        <p:spPr>
          <a:xfrm>
            <a:off x="368710" y="1292223"/>
            <a:ext cx="2508305" cy="0"/>
          </a:xfrm>
          <a:prstGeom prst="line">
            <a:avLst/>
          </a:prstGeom>
          <a:ln>
            <a:solidFill>
              <a:srgbClr val="00A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objekt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74"/>
          <a:stretch/>
        </p:blipFill>
        <p:spPr>
          <a:xfrm>
            <a:off x="8208000" y="4752975"/>
            <a:ext cx="596248" cy="24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00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226">
          <p15:clr>
            <a:srgbClr val="FBAE40"/>
          </p15:clr>
        </p15:guide>
        <p15:guide id="3" orient="horz" pos="207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509132"/>
            <a:ext cx="8354045" cy="1234068"/>
          </a:xfrm>
        </p:spPr>
        <p:txBody>
          <a:bodyPr>
            <a:normAutofit/>
          </a:bodyPr>
          <a:lstStyle>
            <a:lvl1pPr algn="ctr">
              <a:defRPr sz="4000" i="1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775" y="4765638"/>
            <a:ext cx="2558847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938426" y="4767263"/>
            <a:ext cx="9604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C00FD8C5-092F-4B85-B6AB-D12A3A6A7378}" type="datetime1">
              <a:rPr lang="en-GB" noProof="0" smtClean="0"/>
              <a:t>15/10/2020</a:t>
            </a:fld>
            <a:endParaRPr lang="en-GB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358775" y="2847278"/>
            <a:ext cx="8354045" cy="65474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1313" y="4767263"/>
            <a:ext cx="641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fld id="{AB93F808-FADB-4BB3-995C-B7BC334F2C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00"/>
          <a:stretch/>
        </p:blipFill>
        <p:spPr>
          <a:xfrm>
            <a:off x="8207297" y="4752000"/>
            <a:ext cx="588681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75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5020" y="-5020"/>
            <a:ext cx="9155922" cy="4693593"/>
          </a:xfrm>
          <a:custGeom>
            <a:avLst/>
            <a:gdLst>
              <a:gd name="connsiteX0" fmla="*/ 0 w 9155922"/>
              <a:gd name="connsiteY0" fmla="*/ 0 h 4693593"/>
              <a:gd name="connsiteX1" fmla="*/ 5020 w 9155922"/>
              <a:gd name="connsiteY1" fmla="*/ 4693593 h 4693593"/>
              <a:gd name="connsiteX2" fmla="*/ 9155922 w 9155922"/>
              <a:gd name="connsiteY2" fmla="*/ 4593195 h 4693593"/>
              <a:gd name="connsiteX3" fmla="*/ 9155922 w 9155922"/>
              <a:gd name="connsiteY3" fmla="*/ 0 h 4693593"/>
              <a:gd name="connsiteX4" fmla="*/ 0 w 9155922"/>
              <a:gd name="connsiteY4" fmla="*/ 0 h 469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922" h="4693593">
                <a:moveTo>
                  <a:pt x="0" y="0"/>
                </a:moveTo>
                <a:cubicBezTo>
                  <a:pt x="1673" y="1564531"/>
                  <a:pt x="3347" y="3129062"/>
                  <a:pt x="5020" y="4693593"/>
                </a:cubicBezTo>
                <a:lnTo>
                  <a:pt x="9155922" y="4593195"/>
                </a:lnTo>
                <a:lnTo>
                  <a:pt x="915592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509132"/>
            <a:ext cx="8354045" cy="1234068"/>
          </a:xfrm>
        </p:spPr>
        <p:txBody>
          <a:bodyPr>
            <a:normAutofit/>
          </a:bodyPr>
          <a:lstStyle>
            <a:lvl1pPr algn="ctr">
              <a:defRPr sz="4000" i="1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775" y="4765638"/>
            <a:ext cx="2558847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938426" y="4767263"/>
            <a:ext cx="9604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BA0DBE56-7EED-4385-904F-1A1953664E3A}" type="datetime1">
              <a:rPr lang="en-GB" noProof="0" smtClean="0"/>
              <a:t>15/10/2020</a:t>
            </a:fld>
            <a:endParaRPr lang="en-GB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358775" y="2758070"/>
            <a:ext cx="8354045" cy="654747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accent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1313" y="4767263"/>
            <a:ext cx="641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fld id="{AB93F808-FADB-4BB3-995C-B7BC334F2C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00"/>
          <a:stretch/>
        </p:blipFill>
        <p:spPr>
          <a:xfrm>
            <a:off x="8207297" y="4752000"/>
            <a:ext cx="588681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52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-5020" y="-5020"/>
            <a:ext cx="9155922" cy="4693593"/>
          </a:xfrm>
          <a:custGeom>
            <a:avLst/>
            <a:gdLst>
              <a:gd name="connsiteX0" fmla="*/ 0 w 9155922"/>
              <a:gd name="connsiteY0" fmla="*/ 0 h 4693593"/>
              <a:gd name="connsiteX1" fmla="*/ 5020 w 9155922"/>
              <a:gd name="connsiteY1" fmla="*/ 4693593 h 4693593"/>
              <a:gd name="connsiteX2" fmla="*/ 9155922 w 9155922"/>
              <a:gd name="connsiteY2" fmla="*/ 4593195 h 4693593"/>
              <a:gd name="connsiteX3" fmla="*/ 9155922 w 9155922"/>
              <a:gd name="connsiteY3" fmla="*/ 0 h 4693593"/>
              <a:gd name="connsiteX4" fmla="*/ 0 w 9155922"/>
              <a:gd name="connsiteY4" fmla="*/ 0 h 469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922" h="4693593">
                <a:moveTo>
                  <a:pt x="0" y="0"/>
                </a:moveTo>
                <a:cubicBezTo>
                  <a:pt x="1673" y="1564531"/>
                  <a:pt x="3347" y="3129062"/>
                  <a:pt x="5020" y="4693593"/>
                </a:cubicBezTo>
                <a:lnTo>
                  <a:pt x="9155922" y="4593195"/>
                </a:lnTo>
                <a:lnTo>
                  <a:pt x="9155922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509132"/>
            <a:ext cx="8354045" cy="1234068"/>
          </a:xfrm>
        </p:spPr>
        <p:txBody>
          <a:bodyPr>
            <a:normAutofit/>
          </a:bodyPr>
          <a:lstStyle>
            <a:lvl1pPr algn="ctr">
              <a:defRPr sz="4000" i="1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775" y="4765638"/>
            <a:ext cx="2558847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938426" y="4767263"/>
            <a:ext cx="9604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18278A0A-5E70-4A28-AC37-1B2A759162E2}" type="datetime1">
              <a:rPr lang="en-GB" noProof="0" smtClean="0"/>
              <a:t>15/10/2020</a:t>
            </a:fld>
            <a:endParaRPr lang="en-GB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358775" y="2758070"/>
            <a:ext cx="8354045" cy="654747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accent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1313" y="4767263"/>
            <a:ext cx="641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fld id="{AB93F808-FADB-4BB3-995C-B7BC334F2C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00"/>
          <a:stretch/>
        </p:blipFill>
        <p:spPr>
          <a:xfrm>
            <a:off x="8207297" y="4752000"/>
            <a:ext cx="588681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28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509132"/>
            <a:ext cx="8354045" cy="1234068"/>
          </a:xfrm>
        </p:spPr>
        <p:txBody>
          <a:bodyPr>
            <a:normAutofit/>
          </a:bodyPr>
          <a:lstStyle>
            <a:lvl1pPr algn="ctr">
              <a:defRPr sz="4000" i="1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775" y="4765638"/>
            <a:ext cx="2558847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938426" y="4767263"/>
            <a:ext cx="9604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18278A0A-5E70-4A28-AC37-1B2A759162E2}" type="datetime1">
              <a:rPr lang="en-GB" noProof="0" smtClean="0"/>
              <a:t>15/10/2020</a:t>
            </a:fld>
            <a:endParaRPr lang="en-GB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358775" y="2758070"/>
            <a:ext cx="8354045" cy="654747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accent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1313" y="4767263"/>
            <a:ext cx="641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fld id="{AB93F808-FADB-4BB3-995C-B7BC334F2C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00"/>
          <a:stretch/>
        </p:blipFill>
        <p:spPr>
          <a:xfrm>
            <a:off x="8207297" y="4752000"/>
            <a:ext cx="588681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64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775" y="4765638"/>
            <a:ext cx="2558847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938426" y="4767263"/>
            <a:ext cx="9604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9E71EF7-666D-47AB-BC15-9A0329F4FA16}" type="datetime1">
              <a:rPr lang="en-GB" noProof="0" smtClean="0"/>
              <a:t>15/10/2020</a:t>
            </a:fld>
            <a:endParaRPr lang="en-GB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1313" y="4767263"/>
            <a:ext cx="641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fld id="{AB93F808-FADB-4BB3-995C-B7BC334F2C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00"/>
          <a:stretch/>
        </p:blipFill>
        <p:spPr>
          <a:xfrm>
            <a:off x="8207297" y="4752000"/>
            <a:ext cx="588681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46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775" y="4765638"/>
            <a:ext cx="2558847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938426" y="4767263"/>
            <a:ext cx="9604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40374F3B-58FB-462F-AA52-44BF3870A16D}" type="datetime1">
              <a:rPr lang="en-GB" noProof="0" smtClean="0"/>
              <a:t>15/10/2020</a:t>
            </a:fld>
            <a:endParaRPr lang="en-GB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1313" y="4767263"/>
            <a:ext cx="641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fld id="{AB93F808-FADB-4BB3-995C-B7BC334F2C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00"/>
          <a:stretch/>
        </p:blipFill>
        <p:spPr>
          <a:xfrm>
            <a:off x="8207297" y="4752000"/>
            <a:ext cx="588681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64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74"/>
          <a:stretch/>
        </p:blipFill>
        <p:spPr>
          <a:xfrm>
            <a:off x="3347306" y="2073096"/>
            <a:ext cx="2449387" cy="997308"/>
          </a:xfrm>
          <a:prstGeom prst="rect">
            <a:avLst/>
          </a:prstGeom>
        </p:spPr>
      </p:pic>
      <p:sp>
        <p:nvSpPr>
          <p:cNvPr id="3" name="textruta 2"/>
          <p:cNvSpPr txBox="1"/>
          <p:nvPr userDrawn="1"/>
        </p:nvSpPr>
        <p:spPr>
          <a:xfrm>
            <a:off x="3419707" y="2834697"/>
            <a:ext cx="2304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noProof="0" dirty="0">
                <a:solidFill>
                  <a:schemeClr val="bg2"/>
                </a:solidFill>
              </a:rPr>
              <a:t>A </a:t>
            </a:r>
            <a:r>
              <a:rPr lang="en-GB" sz="1200" noProof="0" dirty="0" err="1">
                <a:solidFill>
                  <a:schemeClr val="bg2"/>
                </a:solidFill>
              </a:rPr>
              <a:t>Geely</a:t>
            </a:r>
            <a:r>
              <a:rPr lang="en-GB" sz="1200" noProof="0" dirty="0">
                <a:solidFill>
                  <a:schemeClr val="bg2"/>
                </a:solidFill>
              </a:rPr>
              <a:t> Auto Company</a:t>
            </a:r>
          </a:p>
        </p:txBody>
      </p:sp>
    </p:spTree>
    <p:extLst>
      <p:ext uri="{BB962C8B-B14F-4D97-AF65-F5344CB8AC3E}">
        <p14:creationId xmlns:p14="http://schemas.microsoft.com/office/powerpoint/2010/main" val="2095943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ABBA-EF90-3E4F-A688-7391E722EFAB}" type="datetimeFigureOut">
              <a:rPr lang="sv-SE" smtClean="0"/>
              <a:t>2020-10-15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04CE-DB5C-0640-B61B-269CE8566E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218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408878"/>
            <a:ext cx="3960000" cy="872966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4475356" y="273845"/>
            <a:ext cx="4320622" cy="42618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775" y="4765638"/>
            <a:ext cx="2558847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938426" y="4767263"/>
            <a:ext cx="9604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938763A2-4AF9-4D8C-8D16-5FAD1BFBC017}" type="datetime1">
              <a:rPr lang="en-GB" noProof="0" smtClean="0"/>
              <a:t>15/10/2020</a:t>
            </a:fld>
            <a:endParaRPr lang="en-GB" noProof="0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358775" y="1281845"/>
            <a:ext cx="3960000" cy="325380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1313" y="4767263"/>
            <a:ext cx="641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fld id="{AB93F808-FADB-4BB3-995C-B7BC334F2C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00"/>
          <a:stretch/>
        </p:blipFill>
        <p:spPr>
          <a:xfrm>
            <a:off x="8207297" y="4752000"/>
            <a:ext cx="588681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4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540000"/>
            <a:ext cx="3960000" cy="75085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4475356" y="422525"/>
            <a:ext cx="4320622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775" y="4765638"/>
            <a:ext cx="2558847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938426" y="4767263"/>
            <a:ext cx="9604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4AF43E75-FDB0-4F9C-B9A2-79B7BB0D9B48}" type="datetime1">
              <a:rPr lang="en-GB" noProof="0" smtClean="0"/>
              <a:t>15/10/2020</a:t>
            </a:fld>
            <a:endParaRPr lang="en-GB" noProof="0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4475356" y="2638658"/>
            <a:ext cx="4320622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>
          <a:xfrm>
            <a:off x="4475163" y="2133087"/>
            <a:ext cx="4321175" cy="216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latshållare för text 4"/>
          <p:cNvSpPr>
            <a:spLocks noGrp="1"/>
          </p:cNvSpPr>
          <p:nvPr>
            <p:ph type="body" sz="quarter" idx="16"/>
          </p:nvPr>
        </p:nvSpPr>
        <p:spPr>
          <a:xfrm>
            <a:off x="4474803" y="4356652"/>
            <a:ext cx="4321175" cy="252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7"/>
          </p:nvPr>
        </p:nvSpPr>
        <p:spPr>
          <a:xfrm>
            <a:off x="358775" y="1293544"/>
            <a:ext cx="3960000" cy="324210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1313" y="4767263"/>
            <a:ext cx="641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fld id="{AB93F808-FADB-4BB3-995C-B7BC334F2C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00"/>
          <a:stretch/>
        </p:blipFill>
        <p:spPr>
          <a:xfrm>
            <a:off x="8207297" y="4752000"/>
            <a:ext cx="588681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9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 and 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540000"/>
            <a:ext cx="3960000" cy="872966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4458223" y="408878"/>
            <a:ext cx="2088000" cy="118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775" y="4765638"/>
            <a:ext cx="2558847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938426" y="4767263"/>
            <a:ext cx="9604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3E692BF-C83C-45E7-B4C6-6BA4F701B820}" type="datetime1">
              <a:rPr lang="en-GB" noProof="0" smtClean="0"/>
              <a:t>15/10/2020</a:t>
            </a:fld>
            <a:endParaRPr lang="en-GB" noProof="0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5"/>
          </p:nvPr>
        </p:nvSpPr>
        <p:spPr>
          <a:xfrm>
            <a:off x="358775" y="1423091"/>
            <a:ext cx="3960000" cy="128990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6719132" y="408878"/>
            <a:ext cx="2088000" cy="118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8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4458223" y="1723318"/>
            <a:ext cx="2088000" cy="118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Platshållare för bild 7"/>
          <p:cNvSpPr>
            <a:spLocks noGrp="1"/>
          </p:cNvSpPr>
          <p:nvPr>
            <p:ph type="pic" sz="quarter" idx="18"/>
          </p:nvPr>
        </p:nvSpPr>
        <p:spPr>
          <a:xfrm>
            <a:off x="6719132" y="1723318"/>
            <a:ext cx="2088000" cy="118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0" name="Platshållare för bild 7"/>
          <p:cNvSpPr>
            <a:spLocks noGrp="1"/>
          </p:cNvSpPr>
          <p:nvPr>
            <p:ph type="pic" sz="quarter" idx="19"/>
          </p:nvPr>
        </p:nvSpPr>
        <p:spPr>
          <a:xfrm>
            <a:off x="4458223" y="3037758"/>
            <a:ext cx="2088000" cy="118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1" name="Platshållare för bild 7"/>
          <p:cNvSpPr>
            <a:spLocks noGrp="1"/>
          </p:cNvSpPr>
          <p:nvPr>
            <p:ph type="pic" sz="quarter" idx="20"/>
          </p:nvPr>
        </p:nvSpPr>
        <p:spPr>
          <a:xfrm>
            <a:off x="6719132" y="3037758"/>
            <a:ext cx="2088000" cy="118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21"/>
          </p:nvPr>
        </p:nvSpPr>
        <p:spPr>
          <a:xfrm>
            <a:off x="358775" y="2847975"/>
            <a:ext cx="3959225" cy="122555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00AFE6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1313" y="4767263"/>
            <a:ext cx="641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fld id="{AB93F808-FADB-4BB3-995C-B7BC334F2C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23" name="Bildobjekt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00"/>
          <a:stretch/>
        </p:blipFill>
        <p:spPr>
          <a:xfrm>
            <a:off x="8207297" y="4752000"/>
            <a:ext cx="588681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85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4" y="540000"/>
            <a:ext cx="8437203" cy="872966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17115" y="1962611"/>
            <a:ext cx="1728000" cy="12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775" y="4765638"/>
            <a:ext cx="2558847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938426" y="4767263"/>
            <a:ext cx="9604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458D5FD6-FDB1-42B3-B9A2-6A28E3A5F36D}" type="datetime1">
              <a:rPr lang="en-GB" noProof="0" smtClean="0"/>
              <a:t>15/10/2020</a:t>
            </a:fld>
            <a:endParaRPr lang="en-GB" noProof="0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2615084" y="1962611"/>
            <a:ext cx="1728000" cy="12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513053" y="1962611"/>
            <a:ext cx="1728000" cy="12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6411023" y="1962611"/>
            <a:ext cx="1728000" cy="12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7" name="Platshållare för text 4"/>
          <p:cNvSpPr>
            <a:spLocks noGrp="1"/>
          </p:cNvSpPr>
          <p:nvPr>
            <p:ph type="body" sz="quarter" idx="17"/>
          </p:nvPr>
        </p:nvSpPr>
        <p:spPr>
          <a:xfrm>
            <a:off x="717116" y="3285379"/>
            <a:ext cx="1728000" cy="30531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2615084" y="3285379"/>
            <a:ext cx="1728000" cy="30531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Platshållare för text 4"/>
          <p:cNvSpPr>
            <a:spLocks noGrp="1"/>
          </p:cNvSpPr>
          <p:nvPr>
            <p:ph type="body" sz="quarter" idx="19"/>
          </p:nvPr>
        </p:nvSpPr>
        <p:spPr>
          <a:xfrm>
            <a:off x="4513052" y="3285379"/>
            <a:ext cx="1728000" cy="30531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Platshållare för text 4"/>
          <p:cNvSpPr>
            <a:spLocks noGrp="1"/>
          </p:cNvSpPr>
          <p:nvPr>
            <p:ph type="body" sz="quarter" idx="20"/>
          </p:nvPr>
        </p:nvSpPr>
        <p:spPr>
          <a:xfrm>
            <a:off x="6411020" y="3285379"/>
            <a:ext cx="1728000" cy="30531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1313" y="4767263"/>
            <a:ext cx="641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fld id="{AB93F808-FADB-4BB3-995C-B7BC334F2C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22" name="Bildobjekt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00"/>
          <a:stretch/>
        </p:blipFill>
        <p:spPr>
          <a:xfrm>
            <a:off x="8207297" y="4752000"/>
            <a:ext cx="588681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4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 no bulle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540000"/>
            <a:ext cx="3960000" cy="872966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4475356" y="273845"/>
            <a:ext cx="4320622" cy="42618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775" y="4765638"/>
            <a:ext cx="2558847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938426" y="4767263"/>
            <a:ext cx="9604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7D058DB-AA33-4500-B01B-A341A2EA3A57}" type="datetime1">
              <a:rPr lang="en-GB" noProof="0" smtClean="0"/>
              <a:t>15/10/2020</a:t>
            </a:fld>
            <a:endParaRPr lang="en-GB" noProof="0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358775" y="1412965"/>
            <a:ext cx="3960000" cy="312268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1313" y="4767263"/>
            <a:ext cx="641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fld id="{AB93F808-FADB-4BB3-995C-B7BC334F2C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00"/>
          <a:stretch/>
        </p:blipFill>
        <p:spPr>
          <a:xfrm>
            <a:off x="8207297" y="4752000"/>
            <a:ext cx="588681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1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bulle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540000"/>
            <a:ext cx="3960000" cy="872966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4475356" y="273845"/>
            <a:ext cx="4320622" cy="42618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775" y="4765638"/>
            <a:ext cx="2558847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938426" y="4767263"/>
            <a:ext cx="9604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46058FE4-3306-4459-BC29-BFC8962C57BA}" type="datetime1">
              <a:rPr lang="en-GB" noProof="0" smtClean="0"/>
              <a:t>15/10/2020</a:t>
            </a:fld>
            <a:endParaRPr lang="en-GB" noProof="0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358775" y="1412966"/>
            <a:ext cx="3960000" cy="14491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Platshållare för text 15"/>
          <p:cNvSpPr>
            <a:spLocks noGrp="1"/>
          </p:cNvSpPr>
          <p:nvPr>
            <p:ph type="body" sz="quarter" idx="15"/>
          </p:nvPr>
        </p:nvSpPr>
        <p:spPr>
          <a:xfrm>
            <a:off x="358775" y="2862147"/>
            <a:ext cx="3960000" cy="16735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1313" y="4767263"/>
            <a:ext cx="641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fld id="{AB93F808-FADB-4BB3-995C-B7BC334F2C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00"/>
          <a:stretch/>
        </p:blipFill>
        <p:spPr>
          <a:xfrm>
            <a:off x="8207297" y="4752000"/>
            <a:ext cx="588681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4" y="540000"/>
            <a:ext cx="8437203" cy="780585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775" y="4765638"/>
            <a:ext cx="2558847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938426" y="4767263"/>
            <a:ext cx="9604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D845F76B-75B9-4757-8C0A-1B2BAA02A71E}" type="datetime1">
              <a:rPr lang="en-GB" noProof="0" smtClean="0"/>
              <a:t>15/10/2020</a:t>
            </a:fld>
            <a:endParaRPr lang="en-GB" noProof="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1313" y="4767263"/>
            <a:ext cx="641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fld id="{AB93F808-FADB-4BB3-995C-B7BC334F2C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00"/>
          <a:stretch/>
        </p:blipFill>
        <p:spPr>
          <a:xfrm>
            <a:off x="8207297" y="4752000"/>
            <a:ext cx="588681" cy="241200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360363" y="1281113"/>
            <a:ext cx="8442325" cy="32559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0239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5" y="273844"/>
            <a:ext cx="8156575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369219"/>
            <a:ext cx="8156575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775" y="4765638"/>
            <a:ext cx="2558847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endParaRPr lang="en-GB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938425" y="4767263"/>
            <a:ext cx="9604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fld id="{CD3F46E3-497E-46A4-B16E-7718A3C06A92}" type="datetime1">
              <a:rPr lang="en-GB" noProof="0" smtClean="0"/>
              <a:t>15/10/2020</a:t>
            </a:fld>
            <a:endParaRPr lang="en-GB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1313" y="4767263"/>
            <a:ext cx="641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fld id="{AB93F808-FADB-4BB3-995C-B7BC334F2C9C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674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5" r:id="rId2"/>
    <p:sldLayoutId id="2147483662" r:id="rId3"/>
    <p:sldLayoutId id="2147483668" r:id="rId4"/>
    <p:sldLayoutId id="2147483669" r:id="rId5"/>
    <p:sldLayoutId id="2147483670" r:id="rId6"/>
    <p:sldLayoutId id="2147483671" r:id="rId7"/>
    <p:sldLayoutId id="2147483675" r:id="rId8"/>
    <p:sldLayoutId id="2147483683" r:id="rId9"/>
    <p:sldLayoutId id="2147483684" r:id="rId10"/>
    <p:sldLayoutId id="2147483676" r:id="rId11"/>
    <p:sldLayoutId id="2147483679" r:id="rId12"/>
    <p:sldLayoutId id="2147483681" r:id="rId13"/>
    <p:sldLayoutId id="2147483680" r:id="rId14"/>
    <p:sldLayoutId id="2147483663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72" r:id="rId22"/>
    <p:sldLayoutId id="2147483673" r:id="rId23"/>
    <p:sldLayoutId id="2147483677" r:id="rId24"/>
    <p:sldLayoutId id="2147483686" r:id="rId25"/>
    <p:sldLayoutId id="2147483666" r:id="rId26"/>
    <p:sldLayoutId id="2147483682" r:id="rId27"/>
    <p:sldLayoutId id="2147483687" r:id="rId28"/>
    <p:sldLayoutId id="2147483696" r:id="rId29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5"/>
        </a:buClr>
        <a:buFont typeface="Georgia" panose="02040502050405020303" pitchFamily="18" charset="0"/>
        <a:buChar char="&gt;"/>
        <a:defRPr sz="2000" kern="1200">
          <a:solidFill>
            <a:schemeClr val="accent3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5"/>
        </a:buClr>
        <a:buFont typeface="Georgia" panose="02040502050405020303" pitchFamily="18" charset="0"/>
        <a:buChar char="&gt;"/>
        <a:defRPr sz="2000" kern="1200">
          <a:solidFill>
            <a:schemeClr val="accent3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5"/>
        </a:buClr>
        <a:buFont typeface="Georgia" panose="02040502050405020303" pitchFamily="18" charset="0"/>
        <a:buChar char="&gt;"/>
        <a:defRPr sz="2000" kern="1200">
          <a:solidFill>
            <a:schemeClr val="accent3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5"/>
        </a:buClr>
        <a:buFont typeface="Georgia" panose="02040502050405020303" pitchFamily="18" charset="0"/>
        <a:buChar char="&gt;"/>
        <a:defRPr sz="2000" kern="1200">
          <a:solidFill>
            <a:schemeClr val="accent3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5"/>
        </a:buClr>
        <a:buFont typeface="Georgia" panose="02040502050405020303" pitchFamily="18" charset="0"/>
        <a:buChar char="&gt;"/>
        <a:defRPr sz="2000" kern="1200">
          <a:solidFill>
            <a:schemeClr val="accent3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08" userDrawn="1">
          <p15:clr>
            <a:srgbClr val="F26B43"/>
          </p15:clr>
        </p15:guide>
        <p15:guide id="2" pos="2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3" Type="http://schemas.openxmlformats.org/officeDocument/2006/relationships/image" Target="../media/image16.emf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" Type="http://schemas.openxmlformats.org/officeDocument/2006/relationships/image" Target="../media/image20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19" Type="http://schemas.openxmlformats.org/officeDocument/2006/relationships/image" Target="../media/image37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18" Type="http://schemas.openxmlformats.org/officeDocument/2006/relationships/image" Target="../media/image52.png"/><Relationship Id="rId3" Type="http://schemas.openxmlformats.org/officeDocument/2006/relationships/image" Target="../media/image16.emf"/><Relationship Id="rId21" Type="http://schemas.openxmlformats.org/officeDocument/2006/relationships/image" Target="../media/image55.sv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17" Type="http://schemas.openxmlformats.org/officeDocument/2006/relationships/image" Target="../media/image51.svg"/><Relationship Id="rId2" Type="http://schemas.openxmlformats.org/officeDocument/2006/relationships/image" Target="../media/image20.jpe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5" Type="http://schemas.openxmlformats.org/officeDocument/2006/relationships/image" Target="../media/image49.svg"/><Relationship Id="rId10" Type="http://schemas.openxmlformats.org/officeDocument/2006/relationships/image" Target="../media/image44.png"/><Relationship Id="rId19" Type="http://schemas.openxmlformats.org/officeDocument/2006/relationships/image" Target="../media/image53.svg"/><Relationship Id="rId4" Type="http://schemas.openxmlformats.org/officeDocument/2006/relationships/image" Target="../media/image38.png"/><Relationship Id="rId9" Type="http://schemas.openxmlformats.org/officeDocument/2006/relationships/image" Target="../media/image43.svg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02" y="-3266"/>
            <a:ext cx="9144000" cy="514676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82" y="230"/>
            <a:ext cx="9144000" cy="514676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366" y="2327094"/>
            <a:ext cx="2699467" cy="48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8198" cy="51435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0" y="1986715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5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CEVT</a:t>
            </a:r>
          </a:p>
        </p:txBody>
      </p:sp>
      <p:cxnSp>
        <p:nvCxnSpPr>
          <p:cNvPr id="6" name="Rak 5"/>
          <p:cNvCxnSpPr/>
          <p:nvPr/>
        </p:nvCxnSpPr>
        <p:spPr>
          <a:xfrm>
            <a:off x="4180417" y="2816943"/>
            <a:ext cx="742644" cy="0"/>
          </a:xfrm>
          <a:prstGeom prst="line">
            <a:avLst/>
          </a:prstGeom>
          <a:ln w="9525">
            <a:solidFill>
              <a:srgbClr val="19B1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64198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49">
            <a:extLst>
              <a:ext uri="{FF2B5EF4-FFF2-40B4-BE49-F238E27FC236}">
                <a16:creationId xmlns:a16="http://schemas.microsoft.com/office/drawing/2014/main" id="{02254097-7477-4BED-A0F6-BA2DEB7EB8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328" y="6311902"/>
            <a:ext cx="1191089" cy="215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703C6B-C8A7-45D2-B820-388C3B79F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65" y="444200"/>
            <a:ext cx="8696069" cy="3623895"/>
          </a:xfrm>
          <a:prstGeom prst="rect">
            <a:avLst/>
          </a:prstGeom>
        </p:spPr>
      </p:pic>
      <p:sp>
        <p:nvSpPr>
          <p:cNvPr id="12" name="矩形 17">
            <a:extLst>
              <a:ext uri="{FF2B5EF4-FFF2-40B4-BE49-F238E27FC236}">
                <a16:creationId xmlns:a16="http://schemas.microsoft.com/office/drawing/2014/main" id="{BC231C02-9008-4BB2-AFC5-C78918A0F6F0}"/>
              </a:ext>
            </a:extLst>
          </p:cNvPr>
          <p:cNvSpPr/>
          <p:nvPr/>
        </p:nvSpPr>
        <p:spPr>
          <a:xfrm>
            <a:off x="3603021" y="3052166"/>
            <a:ext cx="97092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zh-CN" altLang="en-US" sz="1500" b="1">
              <a:solidFill>
                <a:prstClr val="white"/>
              </a:solidFill>
              <a:latin typeface="微软雅黑"/>
              <a:ea typeface="微软雅黑"/>
            </a:endParaRPr>
          </a:p>
          <a:p>
            <a:pPr algn="ctr">
              <a:defRPr/>
            </a:pPr>
            <a:r>
              <a:rPr lang="en-US" altLang="zh-CN" sz="1200">
                <a:solidFill>
                  <a:prstClr val="white"/>
                </a:solidFill>
                <a:latin typeface="Franklin Gothic Book"/>
                <a:ea typeface="微软雅黑 Light"/>
              </a:rPr>
              <a:t>Gothenburg, Sweden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AFC9C9-B86A-4BA1-B0B9-8A95087A8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61" y="3997657"/>
            <a:ext cx="778325" cy="14087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DBA7E8F-3778-4CDB-92C5-1DEA513CDD62}"/>
              </a:ext>
            </a:extLst>
          </p:cNvPr>
          <p:cNvCxnSpPr/>
          <p:nvPr/>
        </p:nvCxnSpPr>
        <p:spPr>
          <a:xfrm flipV="1">
            <a:off x="336260" y="1510393"/>
            <a:ext cx="0" cy="2236304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6C26C7F-34E4-4EE3-AB72-350008454517}"/>
              </a:ext>
            </a:extLst>
          </p:cNvPr>
          <p:cNvCxnSpPr/>
          <p:nvPr/>
        </p:nvCxnSpPr>
        <p:spPr>
          <a:xfrm>
            <a:off x="336261" y="1510392"/>
            <a:ext cx="3376004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AC61048-32F6-4F00-AF9A-80FFA5111CF0}"/>
              </a:ext>
            </a:extLst>
          </p:cNvPr>
          <p:cNvSpPr txBox="1"/>
          <p:nvPr/>
        </p:nvSpPr>
        <p:spPr>
          <a:xfrm>
            <a:off x="879612" y="1285694"/>
            <a:ext cx="29370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Owned by Zhejiang Geely Holding Group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F9076EF-EE5F-42FB-B0EF-009F904E1C0A}"/>
              </a:ext>
            </a:extLst>
          </p:cNvPr>
          <p:cNvCxnSpPr/>
          <p:nvPr/>
        </p:nvCxnSpPr>
        <p:spPr>
          <a:xfrm>
            <a:off x="1267238" y="4068095"/>
            <a:ext cx="308610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CEAE0D3-D88D-4DC3-9A8D-2D0F05FC3959}"/>
              </a:ext>
            </a:extLst>
          </p:cNvPr>
          <p:cNvSpPr txBox="1"/>
          <p:nvPr/>
        </p:nvSpPr>
        <p:spPr>
          <a:xfrm>
            <a:off x="1277177" y="3816271"/>
            <a:ext cx="3735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Delivers technology to all automotive brands</a:t>
            </a:r>
          </a:p>
        </p:txBody>
      </p:sp>
    </p:spTree>
    <p:extLst>
      <p:ext uri="{BB962C8B-B14F-4D97-AF65-F5344CB8AC3E}">
        <p14:creationId xmlns:p14="http://schemas.microsoft.com/office/powerpoint/2010/main" val="30515998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8198" cy="51435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0" y="1986715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Sustainable Future Mobility</a:t>
            </a:r>
          </a:p>
        </p:txBody>
      </p:sp>
      <p:cxnSp>
        <p:nvCxnSpPr>
          <p:cNvPr id="6" name="Rak 5"/>
          <p:cNvCxnSpPr/>
          <p:nvPr/>
        </p:nvCxnSpPr>
        <p:spPr>
          <a:xfrm>
            <a:off x="4180417" y="2816943"/>
            <a:ext cx="742644" cy="0"/>
          </a:xfrm>
          <a:prstGeom prst="line">
            <a:avLst/>
          </a:prstGeom>
          <a:ln w="9525">
            <a:solidFill>
              <a:srgbClr val="19B1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0064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50">
            <a:extLst>
              <a:ext uri="{FF2B5EF4-FFF2-40B4-BE49-F238E27FC236}">
                <a16:creationId xmlns:a16="http://schemas.microsoft.com/office/drawing/2014/main" id="{373351AB-3809-4333-868C-21E0216E27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746" y="0"/>
            <a:ext cx="9390707" cy="51435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994" y="4733925"/>
            <a:ext cx="893317" cy="16192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DB939-4173-4A1B-8BF0-500A61F32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6556" y="1836152"/>
            <a:ext cx="8442325" cy="1388733"/>
          </a:xfrm>
        </p:spPr>
        <p:txBody>
          <a:bodyPr/>
          <a:lstStyle/>
          <a:p>
            <a:r>
              <a:rPr lang="en-US" dirty="0"/>
              <a:t>Part of the sustainable society</a:t>
            </a:r>
          </a:p>
          <a:p>
            <a:r>
              <a:rPr lang="en-US" dirty="0"/>
              <a:t>Adopted to users’ sustainability expectations</a:t>
            </a:r>
          </a:p>
          <a:p>
            <a:r>
              <a:rPr lang="en-US" dirty="0"/>
              <a:t>Circular business models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57216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50">
            <a:extLst>
              <a:ext uri="{FF2B5EF4-FFF2-40B4-BE49-F238E27FC236}">
                <a16:creationId xmlns:a16="http://schemas.microsoft.com/office/drawing/2014/main" id="{373351AB-3809-4333-868C-21E0216E27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746" y="0"/>
            <a:ext cx="9390707" cy="51435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994" y="4733925"/>
            <a:ext cx="893317" cy="1619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31ED39F-31EA-46F3-AE83-E9CF309AFDE5}"/>
              </a:ext>
            </a:extLst>
          </p:cNvPr>
          <p:cNvSpPr/>
          <p:nvPr/>
        </p:nvSpPr>
        <p:spPr>
          <a:xfrm>
            <a:off x="562115" y="3777724"/>
            <a:ext cx="8521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/>
              <a:t>In Future Mobility vehicles become an integrated part in sustainable cities and a sustainable society. </a:t>
            </a:r>
            <a:br>
              <a:rPr lang="en-US" sz="1200" i="1" dirty="0"/>
            </a:br>
            <a:r>
              <a:rPr lang="en-US" sz="1200" i="1" dirty="0"/>
              <a:t>Vehicles become a part of the solution for climate change- not a climate problem</a:t>
            </a:r>
            <a:endParaRPr lang="en-SE" sz="1200" i="1" dirty="0"/>
          </a:p>
        </p:txBody>
      </p:sp>
      <p:pic>
        <p:nvPicPr>
          <p:cNvPr id="10" name="Picture 9" descr="A picture containing boat, game&#10;&#10;Description automatically generated">
            <a:extLst>
              <a:ext uri="{FF2B5EF4-FFF2-40B4-BE49-F238E27FC236}">
                <a16:creationId xmlns:a16="http://schemas.microsoft.com/office/drawing/2014/main" id="{E44FB974-0041-40EC-A676-AC787A448D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22" y="945912"/>
            <a:ext cx="4984956" cy="262878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836134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50">
            <a:extLst>
              <a:ext uri="{FF2B5EF4-FFF2-40B4-BE49-F238E27FC236}">
                <a16:creationId xmlns:a16="http://schemas.microsoft.com/office/drawing/2014/main" id="{373351AB-3809-4333-868C-21E0216E27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746" y="0"/>
            <a:ext cx="9390707" cy="51435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994" y="4733925"/>
            <a:ext cx="893317" cy="16192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4B566B9-7C93-4628-A58F-792846EEAB24}"/>
              </a:ext>
            </a:extLst>
          </p:cNvPr>
          <p:cNvGrpSpPr/>
          <p:nvPr/>
        </p:nvGrpSpPr>
        <p:grpSpPr>
          <a:xfrm>
            <a:off x="2964401" y="630284"/>
            <a:ext cx="3762969" cy="3149780"/>
            <a:chOff x="5421852" y="1732845"/>
            <a:chExt cx="2864512" cy="233372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80D9C7E-63AA-44FB-A498-1E527CE6316C}"/>
                </a:ext>
              </a:extLst>
            </p:cNvPr>
            <p:cNvSpPr/>
            <p:nvPr/>
          </p:nvSpPr>
          <p:spPr>
            <a:xfrm>
              <a:off x="5926008" y="2393653"/>
              <a:ext cx="1223244" cy="1007943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12" name="Pentagon 72">
              <a:extLst>
                <a:ext uri="{FF2B5EF4-FFF2-40B4-BE49-F238E27FC236}">
                  <a16:creationId xmlns:a16="http://schemas.microsoft.com/office/drawing/2014/main" id="{59CCBD76-DCF2-4838-A4B7-56995D590474}"/>
                </a:ext>
              </a:extLst>
            </p:cNvPr>
            <p:cNvSpPr/>
            <p:nvPr/>
          </p:nvSpPr>
          <p:spPr>
            <a:xfrm>
              <a:off x="6756393" y="2475463"/>
              <a:ext cx="1257438" cy="839543"/>
            </a:xfrm>
            <a:prstGeom prst="homePlate">
              <a:avLst>
                <a:gd name="adj" fmla="val 26304"/>
              </a:avLst>
            </a:prstGeom>
            <a:gradFill flip="none" rotWithShape="1">
              <a:gsLst>
                <a:gs pos="35000">
                  <a:schemeClr val="bg2"/>
                </a:gs>
                <a:gs pos="63000">
                  <a:srgbClr val="F8F5FA"/>
                </a:gs>
                <a:gs pos="100000">
                  <a:schemeClr val="bg2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601F492-373D-4D4F-97FD-FF1AEADCFB35}"/>
                </a:ext>
              </a:extLst>
            </p:cNvPr>
            <p:cNvGrpSpPr/>
            <p:nvPr/>
          </p:nvGrpSpPr>
          <p:grpSpPr>
            <a:xfrm>
              <a:off x="5957906" y="1732845"/>
              <a:ext cx="1057615" cy="617311"/>
              <a:chOff x="1919098" y="1312960"/>
              <a:chExt cx="1057615" cy="617311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CCA93FF-AA91-44D3-99FD-69B9BEA5798B}"/>
                  </a:ext>
                </a:extLst>
              </p:cNvPr>
              <p:cNvGrpSpPr/>
              <p:nvPr/>
            </p:nvGrpSpPr>
            <p:grpSpPr>
              <a:xfrm>
                <a:off x="1919098" y="1312960"/>
                <a:ext cx="1057615" cy="617311"/>
                <a:chOff x="2192085" y="955811"/>
                <a:chExt cx="1571738" cy="825352"/>
              </a:xfrm>
            </p:grpSpPr>
            <p:pic>
              <p:nvPicPr>
                <p:cNvPr id="50" name="Graphic 49" descr="Earth globe: Americas">
                  <a:extLst>
                    <a:ext uri="{FF2B5EF4-FFF2-40B4-BE49-F238E27FC236}">
                      <a16:creationId xmlns:a16="http://schemas.microsoft.com/office/drawing/2014/main" id="{BCA13A9F-8378-4006-AC8F-C486A33CB9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53053" y="955811"/>
                  <a:ext cx="436882" cy="436885"/>
                </a:xfrm>
                <a:prstGeom prst="rect">
                  <a:avLst/>
                </a:prstGeom>
              </p:spPr>
            </p:pic>
            <p:pic>
              <p:nvPicPr>
                <p:cNvPr id="51" name="Graphic 50" descr="Door Closed">
                  <a:extLst>
                    <a:ext uri="{FF2B5EF4-FFF2-40B4-BE49-F238E27FC236}">
                      <a16:creationId xmlns:a16="http://schemas.microsoft.com/office/drawing/2014/main" id="{9CAF4B9F-D003-4025-A54D-8557BFEE6E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92085" y="1344277"/>
                  <a:ext cx="436884" cy="436885"/>
                </a:xfrm>
                <a:prstGeom prst="rect">
                  <a:avLst/>
                </a:prstGeom>
              </p:spPr>
            </p:pic>
            <p:pic>
              <p:nvPicPr>
                <p:cNvPr id="52" name="Graphic 51" descr="Door Closed">
                  <a:extLst>
                    <a:ext uri="{FF2B5EF4-FFF2-40B4-BE49-F238E27FC236}">
                      <a16:creationId xmlns:a16="http://schemas.microsoft.com/office/drawing/2014/main" id="{370C5AB9-CF64-456A-A381-A326AD7AB9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26939" y="1344278"/>
                  <a:ext cx="436884" cy="436885"/>
                </a:xfrm>
                <a:prstGeom prst="rect">
                  <a:avLst/>
                </a:prstGeom>
              </p:spPr>
            </p:pic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CC97BE46-E87C-40F4-909F-25FBE4D943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73522" y="1379025"/>
                  <a:ext cx="102631" cy="134463"/>
                </a:xfrm>
                <a:prstGeom prst="straightConnector1">
                  <a:avLst/>
                </a:prstGeom>
                <a:ln>
                  <a:solidFill>
                    <a:schemeClr val="accent3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4840B2FC-8713-4826-BA0C-DDD91C1A54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88129" y="1407952"/>
                  <a:ext cx="102631" cy="134463"/>
                </a:xfrm>
                <a:prstGeom prst="straightConnector1">
                  <a:avLst/>
                </a:prstGeom>
                <a:ln>
                  <a:solidFill>
                    <a:schemeClr val="accent3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A8B610C-3539-45CF-BE63-2CB89B3E0254}"/>
                  </a:ext>
                </a:extLst>
              </p:cNvPr>
              <p:cNvSpPr txBox="1"/>
              <p:nvPr/>
            </p:nvSpPr>
            <p:spPr>
              <a:xfrm>
                <a:off x="2164267" y="1737211"/>
                <a:ext cx="598241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SE" sz="600" dirty="0"/>
                  <a:t>Door-to-Door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6769690-8B22-4CD7-9932-82749D59A4E7}"/>
                </a:ext>
              </a:extLst>
            </p:cNvPr>
            <p:cNvGrpSpPr/>
            <p:nvPr/>
          </p:nvGrpSpPr>
          <p:grpSpPr>
            <a:xfrm>
              <a:off x="5967758" y="3429737"/>
              <a:ext cx="1128373" cy="636834"/>
              <a:chOff x="2288725" y="2968290"/>
              <a:chExt cx="1128373" cy="636834"/>
            </a:xfrm>
          </p:grpSpPr>
          <p:pic>
            <p:nvPicPr>
              <p:cNvPr id="42" name="Graphic 41" descr="Clock">
                <a:extLst>
                  <a:ext uri="{FF2B5EF4-FFF2-40B4-BE49-F238E27FC236}">
                    <a16:creationId xmlns:a16="http://schemas.microsoft.com/office/drawing/2014/main" id="{115B3B15-53C0-4E81-B644-CEFEC0A83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352598" y="2973387"/>
                <a:ext cx="318480" cy="287614"/>
              </a:xfrm>
              <a:prstGeom prst="rect">
                <a:avLst/>
              </a:prstGeom>
            </p:spPr>
          </p:pic>
          <p:pic>
            <p:nvPicPr>
              <p:cNvPr id="43" name="Graphic 42" descr="Luggage">
                <a:extLst>
                  <a:ext uri="{FF2B5EF4-FFF2-40B4-BE49-F238E27FC236}">
                    <a16:creationId xmlns:a16="http://schemas.microsoft.com/office/drawing/2014/main" id="{C70E5AEE-3A94-4FE3-8FDF-6F2F3F0D0C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020170" y="2968290"/>
                <a:ext cx="333474" cy="301155"/>
              </a:xfrm>
              <a:prstGeom prst="rect">
                <a:avLst/>
              </a:prstGeom>
            </p:spPr>
          </p:pic>
          <p:pic>
            <p:nvPicPr>
              <p:cNvPr id="44" name="Graphic 43" descr="Woman with baby">
                <a:extLst>
                  <a:ext uri="{FF2B5EF4-FFF2-40B4-BE49-F238E27FC236}">
                    <a16:creationId xmlns:a16="http://schemas.microsoft.com/office/drawing/2014/main" id="{680D43A1-FC3A-4697-A442-5C2A07ADAF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709088" y="3154977"/>
                <a:ext cx="350728" cy="316736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B83729A-E2A0-4186-982F-6E26AAA3FCC7}"/>
                  </a:ext>
                </a:extLst>
              </p:cNvPr>
              <p:cNvSpPr txBox="1"/>
              <p:nvPr/>
            </p:nvSpPr>
            <p:spPr>
              <a:xfrm>
                <a:off x="2288725" y="3216637"/>
                <a:ext cx="465192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SE" sz="600" dirty="0"/>
                  <a:t>Duration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FD071AC-E1B7-4700-B379-A963A12234A0}"/>
                  </a:ext>
                </a:extLst>
              </p:cNvPr>
              <p:cNvSpPr txBox="1"/>
              <p:nvPr/>
            </p:nvSpPr>
            <p:spPr>
              <a:xfrm>
                <a:off x="2956716" y="3224869"/>
                <a:ext cx="460382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SE" sz="600" dirty="0"/>
                  <a:t>Luggage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1D7A82D-55EB-4A81-87F3-35E73C5C6A37}"/>
                  </a:ext>
                </a:extLst>
              </p:cNvPr>
              <p:cNvSpPr txBox="1"/>
              <p:nvPr/>
            </p:nvSpPr>
            <p:spPr>
              <a:xfrm>
                <a:off x="2599917" y="3420458"/>
                <a:ext cx="59022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SE" sz="600" dirty="0"/>
                  <a:t>Companions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7F210B9-9665-461A-A567-9B9246295C64}"/>
                </a:ext>
              </a:extLst>
            </p:cNvPr>
            <p:cNvGrpSpPr/>
            <p:nvPr/>
          </p:nvGrpSpPr>
          <p:grpSpPr>
            <a:xfrm>
              <a:off x="6212213" y="2408722"/>
              <a:ext cx="521531" cy="745061"/>
              <a:chOff x="2203460" y="1958271"/>
              <a:chExt cx="521531" cy="745061"/>
            </a:xfrm>
          </p:grpSpPr>
          <p:pic>
            <p:nvPicPr>
              <p:cNvPr id="40" name="Graphic 39" descr="Man">
                <a:extLst>
                  <a:ext uri="{FF2B5EF4-FFF2-40B4-BE49-F238E27FC236}">
                    <a16:creationId xmlns:a16="http://schemas.microsoft.com/office/drawing/2014/main" id="{1B0B4D2D-CD35-40E5-92C0-12A48D8FC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2203460" y="2181801"/>
                <a:ext cx="521531" cy="521531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F5085CF-BF0E-45FB-80AC-4DDBE7482E95}"/>
                  </a:ext>
                </a:extLst>
              </p:cNvPr>
              <p:cNvSpPr txBox="1"/>
              <p:nvPr/>
            </p:nvSpPr>
            <p:spPr>
              <a:xfrm>
                <a:off x="2335558" y="1958271"/>
                <a:ext cx="27283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SE" dirty="0"/>
                  <a:t>?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9C18D30-7E66-4D24-95C6-C3C601E2960A}"/>
                </a:ext>
              </a:extLst>
            </p:cNvPr>
            <p:cNvGrpSpPr/>
            <p:nvPr/>
          </p:nvGrpSpPr>
          <p:grpSpPr>
            <a:xfrm>
              <a:off x="6748257" y="2496960"/>
              <a:ext cx="857927" cy="184666"/>
              <a:chOff x="5551262" y="748375"/>
              <a:chExt cx="857927" cy="227172"/>
            </a:xfrm>
          </p:grpSpPr>
          <p:sp>
            <p:nvSpPr>
              <p:cNvPr id="38" name="Rounded Rectangle 99">
                <a:extLst>
                  <a:ext uri="{FF2B5EF4-FFF2-40B4-BE49-F238E27FC236}">
                    <a16:creationId xmlns:a16="http://schemas.microsoft.com/office/drawing/2014/main" id="{8CEB71C9-A8C5-4E23-BD82-3A2D84A8CA29}"/>
                  </a:ext>
                </a:extLst>
              </p:cNvPr>
              <p:cNvSpPr/>
              <p:nvPr/>
            </p:nvSpPr>
            <p:spPr>
              <a:xfrm>
                <a:off x="5590265" y="801262"/>
                <a:ext cx="793479" cy="131131"/>
              </a:xfrm>
              <a:prstGeom prst="roundRect">
                <a:avLst/>
              </a:prstGeom>
              <a:solidFill>
                <a:srgbClr val="C400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A08BDFB-C7CD-4054-8621-AEEE0C9187FC}"/>
                  </a:ext>
                </a:extLst>
              </p:cNvPr>
              <p:cNvSpPr txBox="1"/>
              <p:nvPr/>
            </p:nvSpPr>
            <p:spPr>
              <a:xfrm>
                <a:off x="5551262" y="748375"/>
                <a:ext cx="857927" cy="22717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SE" sz="600" b="1" dirty="0">
                    <a:solidFill>
                      <a:schemeClr val="bg2"/>
                    </a:solidFill>
                    <a:latin typeface="Corbel" panose="020B0503020204020204" pitchFamily="34" charset="0"/>
                    <a:ea typeface="Apple Symbols" panose="02000000000000000000" pitchFamily="2" charset="-79"/>
                    <a:cs typeface="Apple Symbols" panose="02000000000000000000" pitchFamily="2" charset="-79"/>
                  </a:rPr>
                  <a:t>Personal experience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99B71BB-4F72-4212-93DA-9E01F62EA664}"/>
                </a:ext>
              </a:extLst>
            </p:cNvPr>
            <p:cNvGrpSpPr/>
            <p:nvPr/>
          </p:nvGrpSpPr>
          <p:grpSpPr>
            <a:xfrm>
              <a:off x="6748257" y="2618821"/>
              <a:ext cx="832482" cy="184666"/>
              <a:chOff x="5551262" y="748375"/>
              <a:chExt cx="832482" cy="227172"/>
            </a:xfrm>
          </p:grpSpPr>
          <p:sp>
            <p:nvSpPr>
              <p:cNvPr id="36" name="Rounded Rectangle 97">
                <a:extLst>
                  <a:ext uri="{FF2B5EF4-FFF2-40B4-BE49-F238E27FC236}">
                    <a16:creationId xmlns:a16="http://schemas.microsoft.com/office/drawing/2014/main" id="{3F6DAC86-F480-4BFE-90A1-B4AC59B36CDD}"/>
                  </a:ext>
                </a:extLst>
              </p:cNvPr>
              <p:cNvSpPr/>
              <p:nvPr/>
            </p:nvSpPr>
            <p:spPr>
              <a:xfrm>
                <a:off x="5590265" y="801262"/>
                <a:ext cx="793479" cy="131131"/>
              </a:xfrm>
              <a:prstGeom prst="roundRect">
                <a:avLst/>
              </a:prstGeom>
              <a:solidFill>
                <a:srgbClr val="C400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17B1981-34E9-4654-9D5A-3A721F2E35B9}"/>
                  </a:ext>
                </a:extLst>
              </p:cNvPr>
              <p:cNvSpPr txBox="1"/>
              <p:nvPr/>
            </p:nvSpPr>
            <p:spPr>
              <a:xfrm>
                <a:off x="5551262" y="748375"/>
                <a:ext cx="742511" cy="22717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SE" sz="600" b="1" dirty="0">
                    <a:solidFill>
                      <a:schemeClr val="bg2"/>
                    </a:solidFill>
                    <a:latin typeface="Corbel" panose="020B0503020204020204" pitchFamily="34" charset="0"/>
                    <a:ea typeface="Apple Symbols" panose="02000000000000000000" pitchFamily="2" charset="-79"/>
                    <a:cs typeface="Apple Symbols" panose="02000000000000000000" pitchFamily="2" charset="-79"/>
                  </a:rPr>
                  <a:t>Simple to Access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D70398A-608C-4E9B-A229-C38F218D8ACB}"/>
                </a:ext>
              </a:extLst>
            </p:cNvPr>
            <p:cNvGrpSpPr/>
            <p:nvPr/>
          </p:nvGrpSpPr>
          <p:grpSpPr>
            <a:xfrm>
              <a:off x="6742156" y="2738875"/>
              <a:ext cx="886781" cy="184666"/>
              <a:chOff x="5551262" y="748375"/>
              <a:chExt cx="886781" cy="227172"/>
            </a:xfrm>
          </p:grpSpPr>
          <p:sp>
            <p:nvSpPr>
              <p:cNvPr id="34" name="Rounded Rectangle 95">
                <a:extLst>
                  <a:ext uri="{FF2B5EF4-FFF2-40B4-BE49-F238E27FC236}">
                    <a16:creationId xmlns:a16="http://schemas.microsoft.com/office/drawing/2014/main" id="{AC966B5D-1EE3-44F5-A249-DAE5EFBEDCB5}"/>
                  </a:ext>
                </a:extLst>
              </p:cNvPr>
              <p:cNvSpPr/>
              <p:nvPr/>
            </p:nvSpPr>
            <p:spPr>
              <a:xfrm>
                <a:off x="5590265" y="801262"/>
                <a:ext cx="793479" cy="131131"/>
              </a:xfrm>
              <a:prstGeom prst="roundRect">
                <a:avLst/>
              </a:prstGeom>
              <a:solidFill>
                <a:srgbClr val="C400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EB26C77-C6F3-4E56-8A65-1BFD653745BF}"/>
                  </a:ext>
                </a:extLst>
              </p:cNvPr>
              <p:cNvSpPr txBox="1"/>
              <p:nvPr/>
            </p:nvSpPr>
            <p:spPr>
              <a:xfrm>
                <a:off x="5551262" y="748375"/>
                <a:ext cx="886781" cy="22717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SE" sz="600" b="1" dirty="0">
                    <a:solidFill>
                      <a:schemeClr val="bg2"/>
                    </a:solidFill>
                    <a:latin typeface="Corbel" panose="020B0503020204020204" pitchFamily="34" charset="0"/>
                    <a:ea typeface="Apple Symbols" panose="02000000000000000000" pitchFamily="2" charset="-79"/>
                    <a:cs typeface="Apple Symbols" panose="02000000000000000000" pitchFamily="2" charset="-79"/>
                  </a:rPr>
                  <a:t>Available on Request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F08AD61-E825-46BE-9BD0-916B06F3E2FE}"/>
                </a:ext>
              </a:extLst>
            </p:cNvPr>
            <p:cNvGrpSpPr/>
            <p:nvPr/>
          </p:nvGrpSpPr>
          <p:grpSpPr>
            <a:xfrm>
              <a:off x="6741717" y="2855000"/>
              <a:ext cx="832482" cy="184666"/>
              <a:chOff x="5551262" y="748375"/>
              <a:chExt cx="832482" cy="227172"/>
            </a:xfrm>
          </p:grpSpPr>
          <p:sp>
            <p:nvSpPr>
              <p:cNvPr id="32" name="Rounded Rectangle 93">
                <a:extLst>
                  <a:ext uri="{FF2B5EF4-FFF2-40B4-BE49-F238E27FC236}">
                    <a16:creationId xmlns:a16="http://schemas.microsoft.com/office/drawing/2014/main" id="{D1513925-67D2-4751-9904-F0ADF90A10BE}"/>
                  </a:ext>
                </a:extLst>
              </p:cNvPr>
              <p:cNvSpPr/>
              <p:nvPr/>
            </p:nvSpPr>
            <p:spPr>
              <a:xfrm>
                <a:off x="5590265" y="801262"/>
                <a:ext cx="793479" cy="131131"/>
              </a:xfrm>
              <a:prstGeom prst="roundRect">
                <a:avLst/>
              </a:prstGeom>
              <a:solidFill>
                <a:srgbClr val="C400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1C7235D-0983-418F-998F-F6A8E77B858C}"/>
                  </a:ext>
                </a:extLst>
              </p:cNvPr>
              <p:cNvSpPr txBox="1"/>
              <p:nvPr/>
            </p:nvSpPr>
            <p:spPr>
              <a:xfrm>
                <a:off x="5551262" y="748375"/>
                <a:ext cx="763351" cy="22717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SE" sz="600" b="1" dirty="0">
                    <a:solidFill>
                      <a:schemeClr val="bg2"/>
                    </a:solidFill>
                    <a:latin typeface="Corbel" panose="020B0503020204020204" pitchFamily="34" charset="0"/>
                    <a:ea typeface="Apple Symbols" panose="02000000000000000000" pitchFamily="2" charset="-79"/>
                    <a:cs typeface="Apple Symbols" panose="02000000000000000000" pitchFamily="2" charset="-79"/>
                  </a:rPr>
                  <a:t>Reliable and Safe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84AC53D-C91C-4F96-81AF-060720FE79AD}"/>
                </a:ext>
              </a:extLst>
            </p:cNvPr>
            <p:cNvGrpSpPr/>
            <p:nvPr/>
          </p:nvGrpSpPr>
          <p:grpSpPr>
            <a:xfrm>
              <a:off x="6739562" y="2974952"/>
              <a:ext cx="832482" cy="184666"/>
              <a:chOff x="5551262" y="748375"/>
              <a:chExt cx="832482" cy="227172"/>
            </a:xfrm>
          </p:grpSpPr>
          <p:sp>
            <p:nvSpPr>
              <p:cNvPr id="30" name="Rounded Rectangle 91">
                <a:extLst>
                  <a:ext uri="{FF2B5EF4-FFF2-40B4-BE49-F238E27FC236}">
                    <a16:creationId xmlns:a16="http://schemas.microsoft.com/office/drawing/2014/main" id="{5A083E07-96AF-441E-A8DB-6F95EC6DDE73}"/>
                  </a:ext>
                </a:extLst>
              </p:cNvPr>
              <p:cNvSpPr/>
              <p:nvPr/>
            </p:nvSpPr>
            <p:spPr>
              <a:xfrm>
                <a:off x="5590265" y="801262"/>
                <a:ext cx="793479" cy="131131"/>
              </a:xfrm>
              <a:prstGeom prst="roundRect">
                <a:avLst/>
              </a:prstGeom>
              <a:solidFill>
                <a:srgbClr val="C400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C0723A4-1F2F-4D01-B59B-D0DB173B5F56}"/>
                  </a:ext>
                </a:extLst>
              </p:cNvPr>
              <p:cNvSpPr txBox="1"/>
              <p:nvPr/>
            </p:nvSpPr>
            <p:spPr>
              <a:xfrm>
                <a:off x="5551262" y="748375"/>
                <a:ext cx="779381" cy="22717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SE" sz="600" b="1" dirty="0">
                    <a:solidFill>
                      <a:schemeClr val="bg2"/>
                    </a:solidFill>
                    <a:latin typeface="Corbel" panose="020B0503020204020204" pitchFamily="34" charset="0"/>
                    <a:ea typeface="Apple Symbols" panose="02000000000000000000" pitchFamily="2" charset="-79"/>
                    <a:cs typeface="Apple Symbols" panose="02000000000000000000" pitchFamily="2" charset="-79"/>
                  </a:rPr>
                  <a:t>Adopted to needs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448EFA2-BA3F-420F-8341-3AE3FC3BCB69}"/>
                </a:ext>
              </a:extLst>
            </p:cNvPr>
            <p:cNvGrpSpPr/>
            <p:nvPr/>
          </p:nvGrpSpPr>
          <p:grpSpPr>
            <a:xfrm>
              <a:off x="5421852" y="2459771"/>
              <a:ext cx="497662" cy="838264"/>
              <a:chOff x="5421852" y="2002569"/>
              <a:chExt cx="497662" cy="838264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8E47BE8-747D-4496-9B3F-EC4565215F89}"/>
                  </a:ext>
                </a:extLst>
              </p:cNvPr>
              <p:cNvSpPr txBox="1"/>
              <p:nvPr/>
            </p:nvSpPr>
            <p:spPr>
              <a:xfrm>
                <a:off x="5421852" y="2219840"/>
                <a:ext cx="47801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SE" sz="600" dirty="0"/>
                  <a:t>Business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2786A08-EF64-4C87-8FDA-91A55E18F871}"/>
                  </a:ext>
                </a:extLst>
              </p:cNvPr>
              <p:cNvSpPr txBox="1"/>
              <p:nvPr/>
            </p:nvSpPr>
            <p:spPr>
              <a:xfrm>
                <a:off x="5451116" y="2656167"/>
                <a:ext cx="46839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SE" sz="600" dirty="0"/>
                  <a:t>Pleasure</a:t>
                </a:r>
              </a:p>
            </p:txBody>
          </p:sp>
          <p:pic>
            <p:nvPicPr>
              <p:cNvPr id="28" name="Graphic 27" descr="Party mask">
                <a:extLst>
                  <a:ext uri="{FF2B5EF4-FFF2-40B4-BE49-F238E27FC236}">
                    <a16:creationId xmlns:a16="http://schemas.microsoft.com/office/drawing/2014/main" id="{906252F7-BC2C-438C-89A5-417309C8F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5543355" y="2480075"/>
                <a:ext cx="271763" cy="271763"/>
              </a:xfrm>
              <a:prstGeom prst="rect">
                <a:avLst/>
              </a:prstGeom>
            </p:spPr>
          </p:pic>
          <p:pic>
            <p:nvPicPr>
              <p:cNvPr id="29" name="Graphic 28" descr="Handshake">
                <a:extLst>
                  <a:ext uri="{FF2B5EF4-FFF2-40B4-BE49-F238E27FC236}">
                    <a16:creationId xmlns:a16="http://schemas.microsoft.com/office/drawing/2014/main" id="{7FC62C56-726D-4846-8192-0A23CB916A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5515855" y="2002569"/>
                <a:ext cx="326762" cy="326762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A13F0B-4E3E-49C0-9DD4-0E6B2C40D190}"/>
                </a:ext>
              </a:extLst>
            </p:cNvPr>
            <p:cNvSpPr txBox="1"/>
            <p:nvPr/>
          </p:nvSpPr>
          <p:spPr>
            <a:xfrm>
              <a:off x="7663297" y="2657798"/>
              <a:ext cx="623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SE" sz="800" dirty="0"/>
                <a:t>Integrated Mobility Service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7CB823D-325D-40D8-9082-1F716016EBD2}"/>
                </a:ext>
              </a:extLst>
            </p:cNvPr>
            <p:cNvGrpSpPr/>
            <p:nvPr/>
          </p:nvGrpSpPr>
          <p:grpSpPr>
            <a:xfrm>
              <a:off x="6740268" y="3093463"/>
              <a:ext cx="864339" cy="184666"/>
              <a:chOff x="5551262" y="748375"/>
              <a:chExt cx="864339" cy="227172"/>
            </a:xfrm>
          </p:grpSpPr>
          <p:sp>
            <p:nvSpPr>
              <p:cNvPr id="24" name="Rounded Rectangle 85">
                <a:extLst>
                  <a:ext uri="{FF2B5EF4-FFF2-40B4-BE49-F238E27FC236}">
                    <a16:creationId xmlns:a16="http://schemas.microsoft.com/office/drawing/2014/main" id="{EC6AB8F6-5E30-42A1-8EB2-71163C10D680}"/>
                  </a:ext>
                </a:extLst>
              </p:cNvPr>
              <p:cNvSpPr/>
              <p:nvPr/>
            </p:nvSpPr>
            <p:spPr>
              <a:xfrm>
                <a:off x="5590265" y="801262"/>
                <a:ext cx="793479" cy="131131"/>
              </a:xfrm>
              <a:prstGeom prst="roundRect">
                <a:avLst/>
              </a:prstGeom>
              <a:solidFill>
                <a:srgbClr val="C400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C421ABA-F86B-4799-8E9D-71533D505A74}"/>
                  </a:ext>
                </a:extLst>
              </p:cNvPr>
              <p:cNvSpPr txBox="1"/>
              <p:nvPr/>
            </p:nvSpPr>
            <p:spPr>
              <a:xfrm>
                <a:off x="5551262" y="748375"/>
                <a:ext cx="864339" cy="22717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SE" sz="600" b="1" dirty="0">
                    <a:solidFill>
                      <a:schemeClr val="bg2"/>
                    </a:solidFill>
                    <a:latin typeface="Corbel" panose="020B0503020204020204" pitchFamily="34" charset="0"/>
                    <a:ea typeface="Apple Symbols" panose="02000000000000000000" pitchFamily="2" charset="-79"/>
                    <a:cs typeface="Apple Symbols" panose="02000000000000000000" pitchFamily="2" charset="-79"/>
                  </a:rPr>
                  <a:t>Sustainable and fair </a:t>
                </a:r>
              </a:p>
            </p:txBody>
          </p:sp>
        </p:grp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4A692D0D-7EA3-444E-BA13-791984010A58}"/>
              </a:ext>
            </a:extLst>
          </p:cNvPr>
          <p:cNvSpPr/>
          <p:nvPr/>
        </p:nvSpPr>
        <p:spPr>
          <a:xfrm>
            <a:off x="378804" y="3932162"/>
            <a:ext cx="8521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/>
              <a:t>In Future Mobility customers require sustainable and fair solutions that provide easy accessible </a:t>
            </a:r>
            <a:br>
              <a:rPr lang="en-US" sz="1200" i="1" dirty="0"/>
            </a:br>
            <a:r>
              <a:rPr lang="en-US" sz="1200" i="1" dirty="0"/>
              <a:t>door-to-door service independent of transport solution</a:t>
            </a:r>
            <a:endParaRPr lang="en-SE" sz="1200" i="1" dirty="0"/>
          </a:p>
        </p:txBody>
      </p:sp>
    </p:spTree>
    <p:extLst>
      <p:ext uri="{BB962C8B-B14F-4D97-AF65-F5344CB8AC3E}">
        <p14:creationId xmlns:p14="http://schemas.microsoft.com/office/powerpoint/2010/main" val="11745557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50">
            <a:extLst>
              <a:ext uri="{FF2B5EF4-FFF2-40B4-BE49-F238E27FC236}">
                <a16:creationId xmlns:a16="http://schemas.microsoft.com/office/drawing/2014/main" id="{373351AB-3809-4333-868C-21E0216E27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746" y="0"/>
            <a:ext cx="9390707" cy="51435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994" y="4733925"/>
            <a:ext cx="893317" cy="161925"/>
          </a:xfrm>
          <a:prstGeom prst="rect">
            <a:avLst/>
          </a:prstGeom>
        </p:spPr>
      </p:pic>
      <p:pic>
        <p:nvPicPr>
          <p:cNvPr id="56" name="Graphic 55" descr="Share">
            <a:extLst>
              <a:ext uri="{FF2B5EF4-FFF2-40B4-BE49-F238E27FC236}">
                <a16:creationId xmlns:a16="http://schemas.microsoft.com/office/drawing/2014/main" id="{9F2BEDEF-06DC-4732-8A13-A4646CD7A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1596" y="2296253"/>
            <a:ext cx="641917" cy="641917"/>
          </a:xfrm>
          <a:prstGeom prst="rect">
            <a:avLst/>
          </a:prstGeom>
        </p:spPr>
      </p:pic>
      <p:pic>
        <p:nvPicPr>
          <p:cNvPr id="57" name="Graphic 56" descr="Sustainability">
            <a:extLst>
              <a:ext uri="{FF2B5EF4-FFF2-40B4-BE49-F238E27FC236}">
                <a16:creationId xmlns:a16="http://schemas.microsoft.com/office/drawing/2014/main" id="{4F8F9854-8DF3-481E-8A73-1B318CCA8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18519" y="1239220"/>
            <a:ext cx="448453" cy="448453"/>
          </a:xfrm>
          <a:prstGeom prst="rect">
            <a:avLst/>
          </a:prstGeom>
        </p:spPr>
      </p:pic>
      <p:pic>
        <p:nvPicPr>
          <p:cNvPr id="58" name="Graphic 57" descr="Production">
            <a:extLst>
              <a:ext uri="{FF2B5EF4-FFF2-40B4-BE49-F238E27FC236}">
                <a16:creationId xmlns:a16="http://schemas.microsoft.com/office/drawing/2014/main" id="{B6CFE7F4-A49E-49DE-A9EB-37E4096CCE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41522" y="1825791"/>
            <a:ext cx="457200" cy="457200"/>
          </a:xfrm>
          <a:prstGeom prst="rect">
            <a:avLst/>
          </a:prstGeom>
        </p:spPr>
      </p:pic>
      <p:pic>
        <p:nvPicPr>
          <p:cNvPr id="59" name="Graphic 58" descr="Solar Panels">
            <a:extLst>
              <a:ext uri="{FF2B5EF4-FFF2-40B4-BE49-F238E27FC236}">
                <a16:creationId xmlns:a16="http://schemas.microsoft.com/office/drawing/2014/main" id="{B52BC5B1-37F0-449B-A080-7D1857847F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88085" y="2849841"/>
            <a:ext cx="448454" cy="448454"/>
          </a:xfrm>
          <a:prstGeom prst="rect">
            <a:avLst/>
          </a:prstGeom>
        </p:spPr>
      </p:pic>
      <p:pic>
        <p:nvPicPr>
          <p:cNvPr id="60" name="Graphic 59" descr="Bamboo">
            <a:extLst>
              <a:ext uri="{FF2B5EF4-FFF2-40B4-BE49-F238E27FC236}">
                <a16:creationId xmlns:a16="http://schemas.microsoft.com/office/drawing/2014/main" id="{0893FDEB-E4E2-4031-AC16-5E2D35138F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55042" y="1053837"/>
            <a:ext cx="409610" cy="409610"/>
          </a:xfrm>
          <a:prstGeom prst="rect">
            <a:avLst/>
          </a:prstGeom>
        </p:spPr>
      </p:pic>
      <p:pic>
        <p:nvPicPr>
          <p:cNvPr id="61" name="Graphic 60" descr="Director's Chair">
            <a:extLst>
              <a:ext uri="{FF2B5EF4-FFF2-40B4-BE49-F238E27FC236}">
                <a16:creationId xmlns:a16="http://schemas.microsoft.com/office/drawing/2014/main" id="{E0C41061-A143-4535-8B72-A198083878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948596" y="2923944"/>
            <a:ext cx="365074" cy="365074"/>
          </a:xfrm>
          <a:prstGeom prst="rect">
            <a:avLst/>
          </a:prstGeom>
        </p:spPr>
      </p:pic>
      <p:pic>
        <p:nvPicPr>
          <p:cNvPr id="62" name="Graphic 61" descr="Electric car">
            <a:extLst>
              <a:ext uri="{FF2B5EF4-FFF2-40B4-BE49-F238E27FC236}">
                <a16:creationId xmlns:a16="http://schemas.microsoft.com/office/drawing/2014/main" id="{A28122A5-DD4D-4FA5-B4F3-FF8F8BA8032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372276" y="2392945"/>
            <a:ext cx="509815" cy="509815"/>
          </a:xfrm>
          <a:prstGeom prst="rect">
            <a:avLst/>
          </a:prstGeom>
        </p:spPr>
      </p:pic>
      <p:pic>
        <p:nvPicPr>
          <p:cNvPr id="63" name="Graphic 62" descr="Continuous Improvement">
            <a:extLst>
              <a:ext uri="{FF2B5EF4-FFF2-40B4-BE49-F238E27FC236}">
                <a16:creationId xmlns:a16="http://schemas.microsoft.com/office/drawing/2014/main" id="{2CDDCCB0-3367-4347-95D6-EC4A445194C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44082" y="1179229"/>
            <a:ext cx="641917" cy="641917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C6E82190-0B63-467F-A5EA-3317EB58DF6A}"/>
              </a:ext>
            </a:extLst>
          </p:cNvPr>
          <p:cNvSpPr txBox="1"/>
          <p:nvPr/>
        </p:nvSpPr>
        <p:spPr>
          <a:xfrm>
            <a:off x="4195243" y="715283"/>
            <a:ext cx="944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800" dirty="0"/>
              <a:t>Sustainable &amp; fair supply chain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C1C21EF-1D71-493E-9806-917E6F2B510C}"/>
              </a:ext>
            </a:extLst>
          </p:cNvPr>
          <p:cNvSpPr txBox="1"/>
          <p:nvPr/>
        </p:nvSpPr>
        <p:spPr>
          <a:xfrm>
            <a:off x="5872538" y="1933698"/>
            <a:ext cx="944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800" dirty="0"/>
              <a:t>Sustainable &amp; fair production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A60C0DE-23EE-4107-83BC-500A234A9223}"/>
              </a:ext>
            </a:extLst>
          </p:cNvPr>
          <p:cNvSpPr txBox="1"/>
          <p:nvPr/>
        </p:nvSpPr>
        <p:spPr>
          <a:xfrm>
            <a:off x="5865938" y="2505497"/>
            <a:ext cx="745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800" dirty="0"/>
              <a:t>Electrical drivelines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743974A-E501-4526-A2C4-C444801CB50B}"/>
              </a:ext>
            </a:extLst>
          </p:cNvPr>
          <p:cNvSpPr txBox="1"/>
          <p:nvPr/>
        </p:nvSpPr>
        <p:spPr>
          <a:xfrm>
            <a:off x="4767008" y="3244713"/>
            <a:ext cx="745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800" dirty="0"/>
              <a:t>Ecofiendly materials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4986C2C-4B4C-47E9-A608-F9905FCAE92D}"/>
              </a:ext>
            </a:extLst>
          </p:cNvPr>
          <p:cNvSpPr txBox="1"/>
          <p:nvPr/>
        </p:nvSpPr>
        <p:spPr>
          <a:xfrm>
            <a:off x="2438074" y="2479846"/>
            <a:ext cx="1040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E" sz="800" dirty="0"/>
              <a:t>Shared mobility business models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9226B31-496A-401D-91DA-6BF71012631E}"/>
              </a:ext>
            </a:extLst>
          </p:cNvPr>
          <p:cNvSpPr txBox="1"/>
          <p:nvPr/>
        </p:nvSpPr>
        <p:spPr>
          <a:xfrm>
            <a:off x="3659707" y="3227591"/>
            <a:ext cx="118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E" sz="800" dirty="0"/>
              <a:t>Renewable energy production in vehciels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CDEB165-6455-47F9-A585-D66BAC746D05}"/>
              </a:ext>
            </a:extLst>
          </p:cNvPr>
          <p:cNvSpPr txBox="1"/>
          <p:nvPr/>
        </p:nvSpPr>
        <p:spPr>
          <a:xfrm>
            <a:off x="5566952" y="1322490"/>
            <a:ext cx="1012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800" dirty="0"/>
              <a:t>Sustainable &amp; ecofiendly logistics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D6EE802-3E3D-4D14-AD85-214A6443CFBC}"/>
              </a:ext>
            </a:extLst>
          </p:cNvPr>
          <p:cNvSpPr txBox="1"/>
          <p:nvPr/>
        </p:nvSpPr>
        <p:spPr>
          <a:xfrm>
            <a:off x="2761075" y="1246814"/>
            <a:ext cx="1040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E" sz="800" dirty="0"/>
              <a:t>Recyling/reuse </a:t>
            </a:r>
            <a:br>
              <a:rPr lang="en-SE" sz="800" dirty="0"/>
            </a:br>
            <a:r>
              <a:rPr lang="en-SE" sz="800" dirty="0"/>
              <a:t>of components</a:t>
            </a:r>
          </a:p>
        </p:txBody>
      </p:sp>
      <p:pic>
        <p:nvPicPr>
          <p:cNvPr id="72" name="Graphic 71" descr="Battery charging">
            <a:extLst>
              <a:ext uri="{FF2B5EF4-FFF2-40B4-BE49-F238E27FC236}">
                <a16:creationId xmlns:a16="http://schemas.microsoft.com/office/drawing/2014/main" id="{9A42347D-DDC0-426F-8BC4-70606742435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365203" y="1842943"/>
            <a:ext cx="457200" cy="45720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FA853BD1-D1D1-40D2-B947-E01A17FB2DA5}"/>
              </a:ext>
            </a:extLst>
          </p:cNvPr>
          <p:cNvSpPr txBox="1"/>
          <p:nvPr/>
        </p:nvSpPr>
        <p:spPr>
          <a:xfrm>
            <a:off x="2370284" y="1871757"/>
            <a:ext cx="1040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Alternative use of consumables</a:t>
            </a:r>
            <a:endParaRPr lang="en-SE" sz="800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D2542A7-6FC8-4571-8294-E29ECE821264}"/>
              </a:ext>
            </a:extLst>
          </p:cNvPr>
          <p:cNvSpPr/>
          <p:nvPr/>
        </p:nvSpPr>
        <p:spPr>
          <a:xfrm>
            <a:off x="3871976" y="1523573"/>
            <a:ext cx="1541519" cy="141989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403C588-3D4F-40A1-AB68-A980C5A27461}"/>
              </a:ext>
            </a:extLst>
          </p:cNvPr>
          <p:cNvSpPr/>
          <p:nvPr/>
        </p:nvSpPr>
        <p:spPr>
          <a:xfrm>
            <a:off x="291310" y="3989996"/>
            <a:ext cx="86049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/>
              <a:t>In Future Mobility customers and society will require a </a:t>
            </a:r>
            <a:br>
              <a:rPr lang="en-US" sz="1200" i="1" dirty="0"/>
            </a:br>
            <a:r>
              <a:rPr lang="en-US" sz="1200" i="1" dirty="0"/>
              <a:t>circular and sustainable business model</a:t>
            </a:r>
            <a:endParaRPr lang="en-SE" sz="1200" i="1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14F92EB-583B-4697-84B9-5E3C82A0E8A2}"/>
              </a:ext>
            </a:extLst>
          </p:cNvPr>
          <p:cNvSpPr txBox="1"/>
          <p:nvPr/>
        </p:nvSpPr>
        <p:spPr>
          <a:xfrm>
            <a:off x="3896789" y="1935660"/>
            <a:ext cx="1541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 b="1" dirty="0">
                <a:solidFill>
                  <a:schemeClr val="accent6"/>
                </a:solidFill>
              </a:rPr>
              <a:t>Circular &amp; Sustainable business model</a:t>
            </a:r>
          </a:p>
        </p:txBody>
      </p:sp>
      <p:sp>
        <p:nvSpPr>
          <p:cNvPr id="77" name="Triangle 68">
            <a:extLst>
              <a:ext uri="{FF2B5EF4-FFF2-40B4-BE49-F238E27FC236}">
                <a16:creationId xmlns:a16="http://schemas.microsoft.com/office/drawing/2014/main" id="{7B4834ED-228F-4C84-A18E-9314FF7687F9}"/>
              </a:ext>
            </a:extLst>
          </p:cNvPr>
          <p:cNvSpPr/>
          <p:nvPr/>
        </p:nvSpPr>
        <p:spPr>
          <a:xfrm rot="5400000">
            <a:off x="4610269" y="1480312"/>
            <a:ext cx="156606" cy="112552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8" name="Triangle 69">
            <a:extLst>
              <a:ext uri="{FF2B5EF4-FFF2-40B4-BE49-F238E27FC236}">
                <a16:creationId xmlns:a16="http://schemas.microsoft.com/office/drawing/2014/main" id="{C7DE5579-23F6-4DF0-A363-A17E5C67AF8E}"/>
              </a:ext>
            </a:extLst>
          </p:cNvPr>
          <p:cNvSpPr/>
          <p:nvPr/>
        </p:nvSpPr>
        <p:spPr>
          <a:xfrm rot="16200000">
            <a:off x="4551712" y="2884801"/>
            <a:ext cx="156606" cy="112552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3866451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02" y="-3266"/>
            <a:ext cx="9144000" cy="514676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82" y="230"/>
            <a:ext cx="9144000" cy="51467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884951-7CC2-4595-8F09-6E73E2A9CA9B}"/>
              </a:ext>
            </a:extLst>
          </p:cNvPr>
          <p:cNvSpPr txBox="1"/>
          <p:nvPr/>
        </p:nvSpPr>
        <p:spPr>
          <a:xfrm>
            <a:off x="3263434" y="2125711"/>
            <a:ext cx="2890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 err="1">
                <a:solidFill>
                  <a:srgbClr val="F8F5FA"/>
                </a:solidFill>
              </a:rPr>
              <a:t>Thank</a:t>
            </a:r>
            <a:r>
              <a:rPr lang="sv-SE" sz="4400" dirty="0">
                <a:solidFill>
                  <a:srgbClr val="F8F5FA"/>
                </a:solidFill>
              </a:rPr>
              <a:t> </a:t>
            </a:r>
            <a:r>
              <a:rPr lang="sv-SE" sz="4400" dirty="0" err="1">
                <a:solidFill>
                  <a:srgbClr val="F8F5FA"/>
                </a:solidFill>
              </a:rPr>
              <a:t>you</a:t>
            </a:r>
            <a:endParaRPr lang="sv-SE" sz="4400" dirty="0">
              <a:solidFill>
                <a:srgbClr val="F8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6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EVT PPT">
      <a:dk1>
        <a:srgbClr val="3C4655"/>
      </a:dk1>
      <a:lt1>
        <a:srgbClr val="3C4655"/>
      </a:lt1>
      <a:dk2>
        <a:srgbClr val="3C4655"/>
      </a:dk2>
      <a:lt2>
        <a:srgbClr val="FFFFFF"/>
      </a:lt2>
      <a:accent1>
        <a:srgbClr val="96AAB4"/>
      </a:accent1>
      <a:accent2>
        <a:srgbClr val="DFE7EE"/>
      </a:accent2>
      <a:accent3>
        <a:srgbClr val="3C4655"/>
      </a:accent3>
      <a:accent4>
        <a:srgbClr val="A0E6FA"/>
      </a:accent4>
      <a:accent5>
        <a:srgbClr val="00AFE6"/>
      </a:accent5>
      <a:accent6>
        <a:srgbClr val="005087"/>
      </a:accent6>
      <a:hlink>
        <a:srgbClr val="005087"/>
      </a:hlink>
      <a:folHlink>
        <a:srgbClr val="00AFE6"/>
      </a:folHlink>
    </a:clrScheme>
    <a:fontScheme name="CEVT NEW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3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 - 16x9 160701.potx" id="{71791E66-CAA3-4B94-9B34-D53C2D7F02C3}" vid="{6A2BD7E7-16DC-4C46-8CBF-55BFD88A16F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F0C2FB5913E4587F84D93FBEA4685" ma:contentTypeVersion="13" ma:contentTypeDescription="Create a new document." ma:contentTypeScope="" ma:versionID="cfada6966a912ca8ec0a5bd81551b73c">
  <xsd:schema xmlns:xsd="http://www.w3.org/2001/XMLSchema" xmlns:xs="http://www.w3.org/2001/XMLSchema" xmlns:p="http://schemas.microsoft.com/office/2006/metadata/properties" xmlns:ns3="58a3b269-0c37-476b-94bd-da2800c36729" xmlns:ns4="ad82790b-3ac3-41e8-8c88-09a96cb571cc" targetNamespace="http://schemas.microsoft.com/office/2006/metadata/properties" ma:root="true" ma:fieldsID="758feb32e6c082df5c4074cd21bd235f" ns3:_="" ns4:_="">
    <xsd:import namespace="58a3b269-0c37-476b-94bd-da2800c36729"/>
    <xsd:import namespace="ad82790b-3ac3-41e8-8c88-09a96cb571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a3b269-0c37-476b-94bd-da2800c367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2790b-3ac3-41e8-8c88-09a96cb571c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ADAF92-1F70-4745-8EFA-081EDAA243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a3b269-0c37-476b-94bd-da2800c36729"/>
    <ds:schemaRef ds:uri="ad82790b-3ac3-41e8-8c88-09a96cb571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46F961-AD25-4CA3-B291-465E381619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F8A5A7-0F11-4881-A6DE-70778924C774}">
  <ds:schemaRefs>
    <ds:schemaRef ds:uri="http://purl.org/dc/elements/1.1/"/>
    <ds:schemaRef ds:uri="http://schemas.microsoft.com/office/2006/metadata/properties"/>
    <ds:schemaRef ds:uri="ad82790b-3ac3-41e8-8c88-09a96cb571cc"/>
    <ds:schemaRef ds:uri="58a3b269-0c37-476b-94bd-da2800c3672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 - 16x9</Template>
  <TotalTime>7747</TotalTime>
  <Words>141</Words>
  <Application>Microsoft Office PowerPoint</Application>
  <PresentationFormat>On-screen Show (16:9)</PresentationFormat>
  <Paragraphs>40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微软雅黑</vt:lpstr>
      <vt:lpstr>Arial</vt:lpstr>
      <vt:lpstr>Calibri</vt:lpstr>
      <vt:lpstr>Corbel</vt:lpstr>
      <vt:lpstr>Franklin Gothic Book</vt:lpstr>
      <vt:lpstr>Georgia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slide two rows</dc:title>
  <dc:creator>Ola Niklasson</dc:creator>
  <cp:lastModifiedBy>Gunilla Gustavs</cp:lastModifiedBy>
  <cp:revision>257</cp:revision>
  <cp:lastPrinted>2018-11-29T07:16:34Z</cp:lastPrinted>
  <dcterms:created xsi:type="dcterms:W3CDTF">2018-11-26T13:06:23Z</dcterms:created>
  <dcterms:modified xsi:type="dcterms:W3CDTF">2020-10-15T15:39:22Z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0x01010057EF0C2FB5913E4587F84D93FBEA4685</vt:lpwstr>
  </property>
</Properties>
</file>